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9" r:id="rId4"/>
    <p:sldId id="261" r:id="rId5"/>
    <p:sldId id="262" r:id="rId6"/>
    <p:sldId id="260" r:id="rId7"/>
    <p:sldId id="264" r:id="rId8"/>
    <p:sldId id="263"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00"/>
    <a:srgbClr val="FF0066"/>
    <a:srgbClr val="5AF8A5"/>
    <a:srgbClr val="8AF4CC"/>
    <a:srgbClr val="B9FDE1"/>
    <a:srgbClr val="9AFCD4"/>
    <a:srgbClr val="ABFB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08" autoAdjust="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12.03.2020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12.03.2020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12.03.2020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12.03.2020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12.03.2020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12.03.2020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12.03.2020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FDE1"/>
            </a:gs>
            <a:gs pos="50000">
              <a:srgbClr val="5AF8A5"/>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462008" y="285728"/>
            <a:ext cx="8396272" cy="584775"/>
          </a:xfrm>
          <a:prstGeom prst="rect">
            <a:avLst/>
          </a:prstGeom>
          <a:noFill/>
        </p:spPr>
        <p:txBody>
          <a:bodyPr wrap="square" rtlCol="0">
            <a:spAutoFit/>
          </a:bodyPr>
          <a:lstStyle/>
          <a:p>
            <a:pPr algn="ctr"/>
            <a:r>
              <a:rPr lang="ru-RU" sz="1600" b="1" dirty="0" smtClean="0">
                <a:solidFill>
                  <a:schemeClr val="accent4">
                    <a:lumMod val="75000"/>
                  </a:schemeClr>
                </a:solidFill>
                <a:latin typeface="Times New Roman" pitchFamily="18" charset="0"/>
                <a:cs typeface="Times New Roman" pitchFamily="18" charset="0"/>
              </a:rPr>
              <a:t>м</a:t>
            </a:r>
            <a:r>
              <a:rPr lang="ru-RU" sz="1600" b="1" dirty="0" smtClean="0">
                <a:solidFill>
                  <a:schemeClr val="accent4">
                    <a:lumMod val="75000"/>
                  </a:schemeClr>
                </a:solidFill>
                <a:latin typeface="Times New Roman" pitchFamily="18" charset="0"/>
                <a:cs typeface="Times New Roman" pitchFamily="18" charset="0"/>
              </a:rPr>
              <a:t>униципальное </a:t>
            </a:r>
            <a:r>
              <a:rPr lang="ru-RU" sz="1600" b="1" dirty="0" smtClean="0">
                <a:solidFill>
                  <a:schemeClr val="accent4">
                    <a:lumMod val="75000"/>
                  </a:schemeClr>
                </a:solidFill>
                <a:latin typeface="Times New Roman" pitchFamily="18" charset="0"/>
                <a:cs typeface="Times New Roman" pitchFamily="18" charset="0"/>
              </a:rPr>
              <a:t>бюджетное дошкольное образовательное учреждение </a:t>
            </a:r>
          </a:p>
          <a:p>
            <a:pPr algn="ctr"/>
            <a:r>
              <a:rPr lang="ru-RU" sz="1600" b="1" dirty="0" smtClean="0">
                <a:solidFill>
                  <a:schemeClr val="accent4">
                    <a:lumMod val="75000"/>
                  </a:schemeClr>
                </a:solidFill>
                <a:latin typeface="Times New Roman" pitchFamily="18" charset="0"/>
                <a:cs typeface="Times New Roman" pitchFamily="18" charset="0"/>
              </a:rPr>
              <a:t>детский сад  №1 р.п. Тамала</a:t>
            </a:r>
            <a:endParaRPr lang="ru-RU" sz="1600" b="1" dirty="0">
              <a:solidFill>
                <a:schemeClr val="accent4">
                  <a:lumMod val="75000"/>
                </a:schemeClr>
              </a:solidFill>
              <a:latin typeface="Times New Roman" pitchFamily="18" charset="0"/>
              <a:cs typeface="Times New Roman" pitchFamily="18" charset="0"/>
            </a:endParaRPr>
          </a:p>
        </p:txBody>
      </p:sp>
      <p:sp>
        <p:nvSpPr>
          <p:cNvPr id="5" name="Прямоугольник 4"/>
          <p:cNvSpPr/>
          <p:nvPr/>
        </p:nvSpPr>
        <p:spPr>
          <a:xfrm>
            <a:off x="351592" y="1714488"/>
            <a:ext cx="8792408" cy="1200329"/>
          </a:xfrm>
          <a:prstGeom prst="rect">
            <a:avLst/>
          </a:prstGeom>
          <a:noFill/>
        </p:spPr>
        <p:txBody>
          <a:bodyPr wrap="none" lIns="91440" tIns="45720" rIns="91440" bIns="45720">
            <a:spAutoFit/>
          </a:bodyPr>
          <a:lstStyle/>
          <a:p>
            <a:pPr algn="ctr"/>
            <a:r>
              <a:rPr lang="ru-RU"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Нестандартное</a:t>
            </a: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оборудование</a:t>
            </a: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r>
              <a:rPr lang="ru-RU"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по</a:t>
            </a: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физкультуре</a:t>
            </a:r>
            <a:endParaRPr lang="ru-RU"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TextBox 5"/>
          <p:cNvSpPr txBox="1"/>
          <p:nvPr/>
        </p:nvSpPr>
        <p:spPr>
          <a:xfrm>
            <a:off x="5786446" y="5072074"/>
            <a:ext cx="3071834" cy="1477328"/>
          </a:xfrm>
          <a:prstGeom prst="rect">
            <a:avLst/>
          </a:prstGeom>
          <a:noFill/>
        </p:spPr>
        <p:txBody>
          <a:bodyPr wrap="square" rtlCol="0">
            <a:spAutoFit/>
          </a:bodyPr>
          <a:lstStyle/>
          <a:p>
            <a:pPr algn="ctr"/>
            <a:r>
              <a:rPr lang="ru-RU" b="1" dirty="0" smtClean="0">
                <a:solidFill>
                  <a:schemeClr val="accent4">
                    <a:lumMod val="75000"/>
                  </a:schemeClr>
                </a:solidFill>
                <a:latin typeface="Times New Roman" pitchFamily="18" charset="0"/>
                <a:cs typeface="Times New Roman" pitchFamily="18" charset="0"/>
              </a:rPr>
              <a:t>Подготовили:</a:t>
            </a:r>
          </a:p>
          <a:p>
            <a:pPr algn="ctr"/>
            <a:r>
              <a:rPr lang="ru-RU" b="1" dirty="0" smtClean="0">
                <a:solidFill>
                  <a:schemeClr val="accent4">
                    <a:lumMod val="75000"/>
                  </a:schemeClr>
                </a:solidFill>
                <a:latin typeface="Times New Roman" pitchFamily="18" charset="0"/>
                <a:cs typeface="Times New Roman" pitchFamily="18" charset="0"/>
              </a:rPr>
              <a:t>воспитатели 2 группы раннего возраста</a:t>
            </a:r>
          </a:p>
          <a:p>
            <a:pPr algn="ctr"/>
            <a:r>
              <a:rPr lang="ru-RU" b="1" dirty="0" smtClean="0">
                <a:solidFill>
                  <a:schemeClr val="accent4">
                    <a:lumMod val="75000"/>
                  </a:schemeClr>
                </a:solidFill>
                <a:latin typeface="Times New Roman" pitchFamily="18" charset="0"/>
                <a:cs typeface="Times New Roman" pitchFamily="18" charset="0"/>
              </a:rPr>
              <a:t>Баженова Ю.С.</a:t>
            </a:r>
          </a:p>
          <a:p>
            <a:pPr algn="ctr"/>
            <a:r>
              <a:rPr lang="ru-RU" b="1" dirty="0" err="1" smtClean="0">
                <a:solidFill>
                  <a:schemeClr val="accent4">
                    <a:lumMod val="75000"/>
                  </a:schemeClr>
                </a:solidFill>
                <a:latin typeface="Times New Roman" pitchFamily="18" charset="0"/>
                <a:cs typeface="Times New Roman" pitchFamily="18" charset="0"/>
              </a:rPr>
              <a:t>Чистикина</a:t>
            </a:r>
            <a:r>
              <a:rPr lang="ru-RU" b="1" dirty="0" smtClean="0">
                <a:solidFill>
                  <a:schemeClr val="accent4">
                    <a:lumMod val="75000"/>
                  </a:schemeClr>
                </a:solidFill>
                <a:latin typeface="Times New Roman" pitchFamily="18" charset="0"/>
                <a:cs typeface="Times New Roman" pitchFamily="18" charset="0"/>
              </a:rPr>
              <a:t> Е.С.</a:t>
            </a:r>
            <a:endParaRPr lang="ru-RU" b="1" dirty="0">
              <a:solidFill>
                <a:schemeClr val="accent4">
                  <a:lumMod val="75000"/>
                </a:schemeClr>
              </a:solidFill>
              <a:latin typeface="Times New Roman" pitchFamily="18" charset="0"/>
              <a:cs typeface="Times New Roman" pitchFamily="18" charset="0"/>
            </a:endParaRPr>
          </a:p>
        </p:txBody>
      </p:sp>
      <p:sp>
        <p:nvSpPr>
          <p:cNvPr id="7" name="TextBox 6"/>
          <p:cNvSpPr txBox="1"/>
          <p:nvPr/>
        </p:nvSpPr>
        <p:spPr>
          <a:xfrm>
            <a:off x="2857488" y="6286520"/>
            <a:ext cx="2286016" cy="369332"/>
          </a:xfrm>
          <a:prstGeom prst="rect">
            <a:avLst/>
          </a:prstGeom>
          <a:noFill/>
        </p:spPr>
        <p:txBody>
          <a:bodyPr wrap="square" rtlCol="0">
            <a:spAutoFit/>
          </a:bodyPr>
          <a:lstStyle/>
          <a:p>
            <a:pPr algn="ctr"/>
            <a:r>
              <a:rPr lang="ru-RU" dirty="0" smtClean="0"/>
              <a:t>             2018 год </a:t>
            </a:r>
            <a:endParaRPr lang="ru-RU" dirty="0"/>
          </a:p>
        </p:txBody>
      </p:sp>
      <p:pic>
        <p:nvPicPr>
          <p:cNvPr id="1026" name="Picture 2" descr="C:\Users\Юлия\Desktop\fiz1-300x222.png"/>
          <p:cNvPicPr>
            <a:picLocks noChangeAspect="1" noChangeArrowheads="1"/>
          </p:cNvPicPr>
          <p:nvPr/>
        </p:nvPicPr>
        <p:blipFill>
          <a:blip r:embed="rId2" cstate="print"/>
          <a:srcRect/>
          <a:stretch>
            <a:fillRect/>
          </a:stretch>
        </p:blipFill>
        <p:spPr bwMode="auto">
          <a:xfrm>
            <a:off x="2643174" y="2571744"/>
            <a:ext cx="3857652" cy="28432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rgbClr val="FFFA00"/>
            </a:gs>
            <a:gs pos="0">
              <a:srgbClr val="8AF4CC"/>
            </a:gs>
            <a:gs pos="0">
              <a:srgbClr val="8AF4CC"/>
            </a:gs>
            <a:gs pos="50000">
              <a:srgbClr val="5AF8A5"/>
            </a:gs>
            <a:gs pos="100000">
              <a:srgbClr val="FFFA00"/>
            </a:gs>
          </a:gsLst>
          <a:lin ang="2700000" scaled="1"/>
          <a:tileRect/>
        </a:gradFill>
        <a:effectLst/>
      </p:bgPr>
    </p:bg>
    <p:spTree>
      <p:nvGrpSpPr>
        <p:cNvPr id="1" name=""/>
        <p:cNvGrpSpPr/>
        <p:nvPr/>
      </p:nvGrpSpPr>
      <p:grpSpPr>
        <a:xfrm>
          <a:off x="0" y="0"/>
          <a:ext cx="0" cy="0"/>
          <a:chOff x="0" y="0"/>
          <a:chExt cx="0" cy="0"/>
        </a:xfrm>
      </p:grpSpPr>
      <p:pic>
        <p:nvPicPr>
          <p:cNvPr id="9218" name="Picture 2" descr="C:\Users\Юлия\Desktop\нетрадиционное оборудование\IMG_20180919_093752.jpg"/>
          <p:cNvPicPr>
            <a:picLocks noChangeAspect="1" noChangeArrowheads="1"/>
          </p:cNvPicPr>
          <p:nvPr/>
        </p:nvPicPr>
        <p:blipFill>
          <a:blip r:embed="rId2" cstate="print"/>
          <a:srcRect t="13091"/>
          <a:stretch>
            <a:fillRect/>
          </a:stretch>
        </p:blipFill>
        <p:spPr bwMode="auto">
          <a:xfrm>
            <a:off x="357158" y="285728"/>
            <a:ext cx="4874049" cy="3176992"/>
          </a:xfrm>
          <a:prstGeom prst="snip1Rect">
            <a:avLst/>
          </a:prstGeom>
          <a:noFill/>
          <a:ln w="38100">
            <a:solidFill>
              <a:srgbClr val="C00000"/>
            </a:solidFill>
          </a:ln>
        </p:spPr>
      </p:pic>
      <p:pic>
        <p:nvPicPr>
          <p:cNvPr id="9219" name="Picture 3" descr="C:\Users\Юлия\Desktop\нетрадиционное оборудование\IMG_20180919_093934.jpg"/>
          <p:cNvPicPr>
            <a:picLocks noChangeAspect="1" noChangeArrowheads="1"/>
          </p:cNvPicPr>
          <p:nvPr/>
        </p:nvPicPr>
        <p:blipFill>
          <a:blip r:embed="rId3" cstate="print"/>
          <a:srcRect l="-1240" t="24805"/>
          <a:stretch>
            <a:fillRect/>
          </a:stretch>
        </p:blipFill>
        <p:spPr bwMode="auto">
          <a:xfrm>
            <a:off x="3929058" y="3571876"/>
            <a:ext cx="4979287" cy="3018910"/>
          </a:xfrm>
          <a:prstGeom prst="snip1Rect">
            <a:avLst/>
          </a:prstGeom>
          <a:noFill/>
          <a:ln w="38100">
            <a:solidFill>
              <a:srgbClr val="C00000"/>
            </a:solidFill>
          </a:ln>
        </p:spPr>
      </p:pic>
      <p:pic>
        <p:nvPicPr>
          <p:cNvPr id="9220" name="Picture 4" descr="C:\Users\Юлия\Desktop\нетрадиционное оборудование\IMG_20180919_094118.jpg"/>
          <p:cNvPicPr>
            <a:picLocks noChangeAspect="1" noChangeArrowheads="1"/>
          </p:cNvPicPr>
          <p:nvPr/>
        </p:nvPicPr>
        <p:blipFill>
          <a:blip r:embed="rId4" cstate="print"/>
          <a:srcRect/>
          <a:stretch>
            <a:fillRect/>
          </a:stretch>
        </p:blipFill>
        <p:spPr bwMode="auto">
          <a:xfrm>
            <a:off x="6357950" y="285728"/>
            <a:ext cx="2311305" cy="3081740"/>
          </a:xfrm>
          <a:prstGeom prst="round2DiagRect">
            <a:avLst/>
          </a:prstGeom>
          <a:noFill/>
          <a:ln w="38100">
            <a:solidFill>
              <a:srgbClr val="C00000"/>
            </a:solidFill>
          </a:ln>
        </p:spPr>
      </p:pic>
      <p:sp>
        <p:nvSpPr>
          <p:cNvPr id="10" name="Прямоугольник 9"/>
          <p:cNvSpPr/>
          <p:nvPr/>
        </p:nvSpPr>
        <p:spPr>
          <a:xfrm>
            <a:off x="571472" y="3714752"/>
            <a:ext cx="3071834" cy="2554545"/>
          </a:xfrm>
          <a:prstGeom prst="rect">
            <a:avLst/>
          </a:prstGeom>
        </p:spPr>
        <p:txBody>
          <a:bodyPr wrap="square">
            <a:spAutoFit/>
          </a:bodyPr>
          <a:lstStyle/>
          <a:p>
            <a:r>
              <a:rPr lang="ru-RU" sz="1600" b="1" dirty="0" smtClean="0">
                <a:solidFill>
                  <a:srgbClr val="FF0000"/>
                </a:solidFill>
                <a:latin typeface="Times New Roman" pitchFamily="18" charset="0"/>
                <a:cs typeface="Times New Roman" pitchFamily="18" charset="0"/>
              </a:rPr>
              <a:t>Каждый день по утрам</a:t>
            </a:r>
          </a:p>
          <a:p>
            <a:r>
              <a:rPr lang="ru-RU" sz="1600" b="1" dirty="0" smtClean="0">
                <a:solidFill>
                  <a:srgbClr val="FF0000"/>
                </a:solidFill>
                <a:latin typeface="Times New Roman" pitchFamily="18" charset="0"/>
                <a:cs typeface="Times New Roman" pitchFamily="18" charset="0"/>
              </a:rPr>
              <a:t>Делаем зарядку,</a:t>
            </a:r>
          </a:p>
          <a:p>
            <a:r>
              <a:rPr lang="ru-RU" sz="1600" b="1" dirty="0" smtClean="0">
                <a:solidFill>
                  <a:srgbClr val="FF0000"/>
                </a:solidFill>
                <a:latin typeface="Times New Roman" pitchFamily="18" charset="0"/>
                <a:cs typeface="Times New Roman" pitchFamily="18" charset="0"/>
              </a:rPr>
              <a:t>Очень нравится нам</a:t>
            </a:r>
          </a:p>
          <a:p>
            <a:r>
              <a:rPr lang="ru-RU" sz="1600" b="1" dirty="0" smtClean="0">
                <a:solidFill>
                  <a:srgbClr val="FF0000"/>
                </a:solidFill>
                <a:latin typeface="Times New Roman" pitchFamily="18" charset="0"/>
                <a:cs typeface="Times New Roman" pitchFamily="18" charset="0"/>
              </a:rPr>
              <a:t>Делать по порядку.</a:t>
            </a:r>
            <a:br>
              <a:rPr lang="ru-RU" sz="1600" b="1" dirty="0" smtClean="0">
                <a:solidFill>
                  <a:srgbClr val="FF0000"/>
                </a:solidFill>
                <a:latin typeface="Times New Roman" pitchFamily="18" charset="0"/>
                <a:cs typeface="Times New Roman" pitchFamily="18" charset="0"/>
              </a:rPr>
            </a:br>
            <a:r>
              <a:rPr lang="ru-RU" sz="1600" b="1" dirty="0" smtClean="0">
                <a:solidFill>
                  <a:srgbClr val="FF0000"/>
                </a:solidFill>
                <a:latin typeface="Times New Roman" pitchFamily="18" charset="0"/>
                <a:cs typeface="Times New Roman" pitchFamily="18" charset="0"/>
              </a:rPr>
              <a:t/>
            </a:r>
            <a:br>
              <a:rPr lang="ru-RU" sz="1600" b="1" dirty="0" smtClean="0">
                <a:solidFill>
                  <a:srgbClr val="FF0000"/>
                </a:solidFill>
                <a:latin typeface="Times New Roman" pitchFamily="18" charset="0"/>
                <a:cs typeface="Times New Roman" pitchFamily="18" charset="0"/>
              </a:rPr>
            </a:br>
            <a:endParaRPr lang="ru-RU" sz="1600" b="1" dirty="0" smtClean="0">
              <a:solidFill>
                <a:srgbClr val="FF0000"/>
              </a:solidFill>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Чтобы нам не болеть</a:t>
            </a:r>
          </a:p>
          <a:p>
            <a:r>
              <a:rPr lang="ru-RU" sz="1600" b="1" dirty="0" smtClean="0">
                <a:solidFill>
                  <a:srgbClr val="FF0000"/>
                </a:solidFill>
                <a:latin typeface="Times New Roman" pitchFamily="18" charset="0"/>
                <a:cs typeface="Times New Roman" pitchFamily="18" charset="0"/>
              </a:rPr>
              <a:t>И не простужаться,</a:t>
            </a:r>
          </a:p>
          <a:p>
            <a:r>
              <a:rPr lang="ru-RU" sz="1600" b="1" dirty="0" smtClean="0">
                <a:solidFill>
                  <a:srgbClr val="FF0000"/>
                </a:solidFill>
                <a:latin typeface="Times New Roman" pitchFamily="18" charset="0"/>
                <a:cs typeface="Times New Roman" pitchFamily="18" charset="0"/>
              </a:rPr>
              <a:t>Физкультурой мы всегда</a:t>
            </a:r>
          </a:p>
          <a:p>
            <a:r>
              <a:rPr lang="ru-RU" sz="1600" b="1" dirty="0" smtClean="0">
                <a:solidFill>
                  <a:srgbClr val="FF0000"/>
                </a:solidFill>
                <a:latin typeface="Times New Roman" pitchFamily="18" charset="0"/>
                <a:cs typeface="Times New Roman" pitchFamily="18" charset="0"/>
              </a:rPr>
              <a:t>Будем заниматься.</a:t>
            </a:r>
            <a:endParaRPr lang="ru-RU" sz="1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FDE1"/>
            </a:gs>
            <a:gs pos="50000">
              <a:srgbClr val="5AF8A5"/>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Прямоугольник 6"/>
          <p:cNvSpPr/>
          <p:nvPr/>
        </p:nvSpPr>
        <p:spPr>
          <a:xfrm>
            <a:off x="2643174" y="285728"/>
            <a:ext cx="3357586" cy="369332"/>
          </a:xfrm>
          <a:prstGeom prst="rect">
            <a:avLst/>
          </a:prstGeom>
        </p:spPr>
        <p:txBody>
          <a:bodyPr wrap="square">
            <a:spAutoFit/>
          </a:bodyPr>
          <a:lstStyle/>
          <a:p>
            <a:r>
              <a:rPr lang="ru-RU"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  дорожка здоровья»</a:t>
            </a:r>
            <a:endParaRPr lang="ru-RU" dirty="0"/>
          </a:p>
        </p:txBody>
      </p:sp>
      <p:sp>
        <p:nvSpPr>
          <p:cNvPr id="23553" name="Rectangle 1"/>
          <p:cNvSpPr>
            <a:spLocks noChangeArrowheads="1"/>
          </p:cNvSpPr>
          <p:nvPr/>
        </p:nvSpPr>
        <p:spPr bwMode="auto">
          <a:xfrm>
            <a:off x="0" y="642918"/>
            <a:ext cx="9144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Цель</a:t>
            </a:r>
            <a:r>
              <a:rPr kumimoji="0" lang="ru-RU" sz="1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способствовать формированию правильного свода стопы ребёнка, снимать нервное и мышечное напряжение, улучшать кровообращение, активизировать рефлексные мышцы стопы, проводить профилактику плоскостопия (это особо актуально для детей).</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Задачи</a:t>
            </a: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оказывает благотворное влияние не только на формирование ножек ребёнка и опорно-двигательного аппарата, но и на центральную нервную систему, а через неё – на весь организм в целом, дорожка- одно  из очень эффективных способов укрепления здоровья ребёнка.</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Материал</a:t>
            </a:r>
            <a:r>
              <a:rPr kumimoji="0" lang="ru-RU" sz="1600" b="0" i="0"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эта вещь представляет собой поверхность из какого-либо материала с различными наполняющими её элементами. </a:t>
            </a:r>
            <a:r>
              <a:rPr kumimoji="0" lang="ru-RU" sz="1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«Дорожка здоровья»</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должна включать мягкие и твёрдые элементы. Основой для создания послужил коврик, а также следующий материал: цветные пуговицы, пуговицы различных размеров.</a:t>
            </a:r>
            <a:endParaRPr kumimoji="0" lang="ru-RU" sz="16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 использовать</a:t>
            </a:r>
            <a:r>
              <a:rPr kumimoji="0" lang="ru-RU" sz="16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дорожки, используются ежедневно в целях оздоровительной работы после дневного сна, которые имеют несколько видов рельефной поверхности, следовательно, отличаются степенью воздействия на стопы ребенка</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23555" name="Picture 3" descr="C:\Users\Юлия\Desktop\нетрадиционное оборудование\IMG_20180921_095624.jpg"/>
          <p:cNvPicPr>
            <a:picLocks noChangeAspect="1" noChangeArrowheads="1"/>
          </p:cNvPicPr>
          <p:nvPr/>
        </p:nvPicPr>
        <p:blipFill>
          <a:blip r:embed="rId2" cstate="print"/>
          <a:srcRect t="1669" r="7776" b="1524"/>
          <a:stretch>
            <a:fillRect/>
          </a:stretch>
        </p:blipFill>
        <p:spPr bwMode="auto">
          <a:xfrm rot="16200000">
            <a:off x="3061187" y="3336673"/>
            <a:ext cx="2807312" cy="3929090"/>
          </a:xfrm>
          <a:prstGeom prst="roundRect">
            <a:avLst/>
          </a:prstGeom>
          <a:noFill/>
          <a:ln w="38100">
            <a:solidFill>
              <a:srgbClr val="FFFA0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rgbClr val="FFFA00"/>
            </a:gs>
            <a:gs pos="0">
              <a:srgbClr val="8AF4CC"/>
            </a:gs>
            <a:gs pos="0">
              <a:srgbClr val="8AF4CC"/>
            </a:gs>
            <a:gs pos="50000">
              <a:srgbClr val="5AF8A5"/>
            </a:gs>
            <a:gs pos="100000">
              <a:srgbClr val="FFFA00"/>
            </a:gs>
          </a:gsLst>
          <a:lin ang="2700000" scaled="1"/>
          <a:tileRect/>
        </a:gradFill>
        <a:effectLst/>
      </p:bgPr>
    </p:bg>
    <p:spTree>
      <p:nvGrpSpPr>
        <p:cNvPr id="1" name=""/>
        <p:cNvGrpSpPr/>
        <p:nvPr/>
      </p:nvGrpSpPr>
      <p:grpSpPr>
        <a:xfrm>
          <a:off x="0" y="0"/>
          <a:ext cx="0" cy="0"/>
          <a:chOff x="0" y="0"/>
          <a:chExt cx="0" cy="0"/>
        </a:xfrm>
      </p:grpSpPr>
      <p:sp>
        <p:nvSpPr>
          <p:cNvPr id="9" name="TextBox 8"/>
          <p:cNvSpPr txBox="1"/>
          <p:nvPr/>
        </p:nvSpPr>
        <p:spPr>
          <a:xfrm>
            <a:off x="0" y="0"/>
            <a:ext cx="9215502" cy="7263527"/>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Роль физического воспитания в развитии ребенка раннего возраста имеет огромное значение. В первые 3 года жизни происходит интенсивное физическое развитие ребенка — быстро увеличивается рост, а также мышечная масса. Организм ребенка очень пластичен. Систематически проводимые оздоровительные мероприятия оказывают положительное влияние на его развитие. Поэтому  правильная организация физического воспитания является одним из наиболее существенных разделов воспитания ребенка. Каждый родитель хочет видеть своего малыша здоровым, веселым, хорошо физически развитым. В связи с этим хорошие результаты даёт обучение, если малыш испытывает положительные эмоции (радость, удовольствие, удовлетворение), что активизирует его, способствует нормальной деятельности </a:t>
            </a:r>
            <a:r>
              <a:rPr lang="ru-RU" sz="1400" b="1" dirty="0" err="1" smtClean="0">
                <a:latin typeface="Times New Roman" pitchFamily="18" charset="0"/>
                <a:cs typeface="Times New Roman" pitchFamily="18" charset="0"/>
              </a:rPr>
              <a:t>сердечно-сосудистой</a:t>
            </a:r>
            <a:r>
              <a:rPr lang="ru-RU" sz="1400" b="1" dirty="0" smtClean="0">
                <a:latin typeface="Times New Roman" pitchFamily="18" charset="0"/>
                <a:cs typeface="Times New Roman" pitchFamily="18" charset="0"/>
              </a:rPr>
              <a:t> и нервной систем. Содержание упражнений должно увлечь, заинтересовать ребёнка, но исследование последних лет свидетельствуют о том, что современные дети в большинстве своём испытывают дефицит движения. Одной из причин этого является их длительное пребывание в сидячем положении: у телевизоров, компьютеров, за столами. Подобная гиподинамия приводит к увеличению статической нагрузки на определённые группы мышц, снижению сил работоспособности мускулатуры, нарушению функций организма. К сожалению, собственный опыт и наблюдения показывают, что далеко не всегда педагоги могут применять в своей практике упражнения для увеличения двигательной активности детей, чаще всего из-за отсутствия необходимого оборудования, пособий. А для полноценного развития ребёнка необходимо чтобы в двигательной деятельности он знакомился как можно с большим количеством физкультурных пособий и предметов. </a:t>
            </a:r>
            <a:r>
              <a:rPr lang="ru-RU" sz="1400" b="1" u="sng" dirty="0" smtClean="0">
                <a:latin typeface="Times New Roman" pitchFamily="18" charset="0"/>
                <a:cs typeface="Times New Roman" pitchFamily="18" charset="0"/>
              </a:rPr>
              <a:t>Но в силу недостаточного материального обеспечения, отсутствия возможности приобрести необходимое дорогостоящее оборудование, а особенно, огромное желание не смотря ни на что, организовать физкультурно-оздоровительную деятельность эффективно, разнообразно и увлекательно, побудило нас использовать </a:t>
            </a:r>
            <a:r>
              <a:rPr lang="ru-RU" sz="1400" b="1" u="sng" dirty="0" smtClean="0">
                <a:solidFill>
                  <a:srgbClr val="FF0000"/>
                </a:solidFill>
                <a:latin typeface="Times New Roman" pitchFamily="18" charset="0"/>
                <a:cs typeface="Times New Roman" pitchFamily="18" charset="0"/>
              </a:rPr>
              <a:t>нестандартное физкультурное оборудование, сделанное своими руками для малышей раннего возраста</a:t>
            </a:r>
            <a:r>
              <a:rPr lang="ru-RU" sz="1400" b="1" u="sng"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И мы предположили: если организовать физическое развитие детей с использованием нестандартного оборудования, то это приведет к оптимизации уровня двигательной активности детей и может рассматриваться как одно из действенных средств сохранения здоровья ребенка, улучшения его физической подготовленности, обогащения двигательного опыта, увеличения творческого и познавательного потенциала. Для совершенствования предметно-развивающей среды и организации двигательной активности детей мы оборудовали уголок групповой комнаты, где типовое оборудование соседствует с оборудованием, сделанным своими руками. Оборудование используется во время гимнастики, после сна и в самостоятельной двигательной деятельности с учетом индивидуальных возможностей детей и уровня их физической подготовки.</a:t>
            </a:r>
          </a:p>
          <a:p>
            <a:r>
              <a:rPr lang="ru-RU" sz="1400" b="1" dirty="0" smtClean="0">
                <a:latin typeface="Times New Roman" pitchFamily="18" charset="0"/>
                <a:cs typeface="Times New Roman" pitchFamily="18" charset="0"/>
              </a:rPr>
              <a:t>Большой акцент мы сделали на развитие моторики у детей. Оборудование мы постарались сделать: ярким, пёстрым, заинтересованным, но простым в применении.</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FDE1"/>
            </a:gs>
            <a:gs pos="50000">
              <a:srgbClr val="5AF8A5"/>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2050" name="Picture 2" descr="C:\Users\Юлия\Desktop\нетрадиционное оборудование\IMG_20180919_100233.jpg"/>
          <p:cNvPicPr>
            <a:picLocks noChangeAspect="1" noChangeArrowheads="1"/>
          </p:cNvPicPr>
          <p:nvPr/>
        </p:nvPicPr>
        <p:blipFill>
          <a:blip r:embed="rId2" cstate="print"/>
          <a:srcRect/>
          <a:stretch>
            <a:fillRect/>
          </a:stretch>
        </p:blipFill>
        <p:spPr bwMode="auto">
          <a:xfrm>
            <a:off x="2000232" y="2643182"/>
            <a:ext cx="5214974" cy="3911231"/>
          </a:xfrm>
          <a:prstGeom prst="roundRect">
            <a:avLst/>
          </a:prstGeom>
          <a:noFill/>
          <a:ln w="38100">
            <a:solidFill>
              <a:srgbClr val="0070C0"/>
            </a:solidFill>
          </a:ln>
        </p:spPr>
      </p:pic>
      <p:sp>
        <p:nvSpPr>
          <p:cNvPr id="2052" name="Rectangle 4"/>
          <p:cNvSpPr>
            <a:spLocks noChangeArrowheads="1"/>
          </p:cNvSpPr>
          <p:nvPr/>
        </p:nvSpPr>
        <p:spPr bwMode="auto">
          <a:xfrm>
            <a:off x="0" y="57148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Цель:</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развитие мышц рук и плечевого пояса.</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Задачи</a:t>
            </a:r>
            <a:r>
              <a:rPr kumimoji="0" lang="ru-RU" sz="1600" b="1"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a:t>
            </a: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способствовать развитию силовых качеств, ловкости, быстроты, двигательных реакций, равновесия, выносливости.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Упражнения с физкультурным пособием </a:t>
            </a:r>
            <a:r>
              <a:rPr kumimoji="0" lang="ru-RU" sz="1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«Гантели»</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способствуют выработке координации движений, активизирует деятельность анализаторных систем и влияет на речевое и умственное развитие.</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Материал</a:t>
            </a:r>
            <a:r>
              <a:rPr kumimoji="0" lang="ru-RU" sz="16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пластиковые бутылки, ткань для обшивки бутылок,  ленточки,  наполнитель бутылок (песок).</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Как использовать</a:t>
            </a:r>
            <a:r>
              <a:rPr kumimoji="0" lang="ru-RU" sz="1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выполнения любых упражнений с подниманием и опусканием штанги одной или двумя руками.</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18" name="Прямоугольник 17"/>
          <p:cNvSpPr/>
          <p:nvPr/>
        </p:nvSpPr>
        <p:spPr>
          <a:xfrm>
            <a:off x="1214414" y="214290"/>
            <a:ext cx="6331145" cy="461665"/>
          </a:xfrm>
          <a:prstGeom prst="rect">
            <a:avLst/>
          </a:prstGeom>
          <a:noFill/>
        </p:spPr>
        <p:txBody>
          <a:bodyPr wrap="square" lIns="91440" tIns="45720" rIns="91440" bIns="45720">
            <a:spAutoFit/>
          </a:bodyPr>
          <a:lstStyle/>
          <a:p>
            <a:pPr algn="ctr"/>
            <a:r>
              <a:rPr lang="ru-RU" sz="2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Гантели- конфетки»</a:t>
            </a:r>
            <a:endParaRPr lang="ru-RU"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0" name="Прямоугольник 19"/>
          <p:cNvSpPr/>
          <p:nvPr/>
        </p:nvSpPr>
        <p:spPr>
          <a:xfrm>
            <a:off x="0" y="3214686"/>
            <a:ext cx="2071670" cy="2462213"/>
          </a:xfrm>
          <a:prstGeom prst="rect">
            <a:avLst/>
          </a:prstGeom>
        </p:spPr>
        <p:txBody>
          <a:bodyPr wrap="square">
            <a:spAutoFit/>
          </a:bodyPr>
          <a:lstStyle/>
          <a:p>
            <a:pPr lvl="0" eaLnBrk="0" fontAlgn="base" hangingPunct="0">
              <a:spcBef>
                <a:spcPct val="0"/>
              </a:spcBef>
              <a:spcAft>
                <a:spcPct val="0"/>
              </a:spcAft>
            </a:pPr>
            <a:r>
              <a:rPr lang="ru-RU" sz="1400" dirty="0" smtClean="0">
                <a:solidFill>
                  <a:srgbClr val="C00000"/>
                </a:solidFill>
                <a:latin typeface="Times New Roman" pitchFamily="18" charset="0"/>
                <a:ea typeface="Times New Roman" pitchFamily="18" charset="0"/>
                <a:cs typeface="Times New Roman" pitchFamily="18" charset="0"/>
              </a:rPr>
              <a:t>Детям очень  нравятся </a:t>
            </a:r>
            <a:r>
              <a:rPr lang="ru-RU" sz="1400" i="1" dirty="0" smtClean="0">
                <a:solidFill>
                  <a:srgbClr val="C00000"/>
                </a:solidFill>
                <a:latin typeface="Times New Roman" pitchFamily="18" charset="0"/>
                <a:ea typeface="Times New Roman" pitchFamily="18" charset="0"/>
                <a:cs typeface="Times New Roman" pitchFamily="18" charset="0"/>
              </a:rPr>
              <a:t>«гантели»</a:t>
            </a:r>
            <a:r>
              <a:rPr lang="ru-RU" sz="1400" dirty="0" smtClean="0">
                <a:solidFill>
                  <a:srgbClr val="C00000"/>
                </a:solidFill>
                <a:latin typeface="Times New Roman" pitchFamily="18" charset="0"/>
                <a:ea typeface="Times New Roman" pitchFamily="18" charset="0"/>
                <a:cs typeface="Times New Roman" pitchFamily="18" charset="0"/>
              </a:rPr>
              <a:t>, они с удовольствием используют их в самостоятельной деятельности, в играх и упражнениях, которые способствуют </a:t>
            </a:r>
          </a:p>
          <a:p>
            <a:pPr lvl="0" eaLnBrk="0" fontAlgn="base" hangingPunct="0">
              <a:spcBef>
                <a:spcPct val="0"/>
              </a:spcBef>
              <a:spcAft>
                <a:spcPct val="0"/>
              </a:spcAft>
            </a:pPr>
            <a:r>
              <a:rPr lang="ru-RU" sz="1400" dirty="0" smtClean="0">
                <a:solidFill>
                  <a:srgbClr val="C00000"/>
                </a:solidFill>
                <a:latin typeface="Times New Roman" pitchFamily="18" charset="0"/>
                <a:ea typeface="Times New Roman" pitchFamily="18" charset="0"/>
                <a:cs typeface="Times New Roman" pitchFamily="18" charset="0"/>
              </a:rPr>
              <a:t>формированию нравственно – волевых качеств.</a:t>
            </a:r>
            <a:endParaRPr lang="ru-RU" sz="1400"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rgbClr val="FFFA00"/>
            </a:gs>
            <a:gs pos="0">
              <a:srgbClr val="8AF4CC"/>
            </a:gs>
            <a:gs pos="0">
              <a:srgbClr val="8AF4CC"/>
            </a:gs>
            <a:gs pos="50000">
              <a:srgbClr val="5AF8A5"/>
            </a:gs>
            <a:gs pos="100000">
              <a:srgbClr val="FFFA00"/>
            </a:gs>
          </a:gsLst>
          <a:lin ang="2700000" scaled="1"/>
          <a:tileRect/>
        </a:gradFill>
        <a:effectLst/>
      </p:bgPr>
    </p:bg>
    <p:spTree>
      <p:nvGrpSpPr>
        <p:cNvPr id="1" name=""/>
        <p:cNvGrpSpPr/>
        <p:nvPr/>
      </p:nvGrpSpPr>
      <p:grpSpPr>
        <a:xfrm>
          <a:off x="0" y="0"/>
          <a:ext cx="0" cy="0"/>
          <a:chOff x="0" y="0"/>
          <a:chExt cx="0" cy="0"/>
        </a:xfrm>
      </p:grpSpPr>
      <p:pic>
        <p:nvPicPr>
          <p:cNvPr id="3074" name="Picture 2" descr="C:\Users\Юлия\Desktop\нетрадиционное оборудование\IMG_20180919_092557.jpg"/>
          <p:cNvPicPr>
            <a:picLocks noChangeAspect="1" noChangeArrowheads="1"/>
          </p:cNvPicPr>
          <p:nvPr/>
        </p:nvPicPr>
        <p:blipFill>
          <a:blip r:embed="rId2" cstate="print"/>
          <a:srcRect/>
          <a:stretch>
            <a:fillRect/>
          </a:stretch>
        </p:blipFill>
        <p:spPr bwMode="auto">
          <a:xfrm>
            <a:off x="1643042" y="0"/>
            <a:ext cx="6072229" cy="3643314"/>
          </a:xfrm>
          <a:prstGeom prst="roundRect">
            <a:avLst/>
          </a:prstGeom>
          <a:noFill/>
          <a:ln w="38100">
            <a:solidFill>
              <a:schemeClr val="accent6">
                <a:lumMod val="75000"/>
              </a:schemeClr>
            </a:solidFill>
          </a:ln>
        </p:spPr>
      </p:pic>
      <p:pic>
        <p:nvPicPr>
          <p:cNvPr id="3075" name="Picture 3" descr="C:\Users\Юлия\Desktop\нетрадиционное оборудование\IMG_20180919_092339.jpg"/>
          <p:cNvPicPr>
            <a:picLocks noChangeAspect="1" noChangeArrowheads="1"/>
          </p:cNvPicPr>
          <p:nvPr/>
        </p:nvPicPr>
        <p:blipFill>
          <a:blip r:embed="rId3" cstate="print"/>
          <a:srcRect/>
          <a:stretch>
            <a:fillRect/>
          </a:stretch>
        </p:blipFill>
        <p:spPr bwMode="auto">
          <a:xfrm>
            <a:off x="2571736" y="3929066"/>
            <a:ext cx="3694362" cy="2928934"/>
          </a:xfrm>
          <a:prstGeom prst="roundRect">
            <a:avLst/>
          </a:prstGeom>
          <a:noFill/>
          <a:ln w="38100">
            <a:solidFill>
              <a:schemeClr val="accent6">
                <a:lumMod val="75000"/>
              </a:schemeClr>
            </a:solidFill>
          </a:ln>
        </p:spPr>
      </p:pic>
      <p:sp>
        <p:nvSpPr>
          <p:cNvPr id="5" name="Прямоугольник 4"/>
          <p:cNvSpPr/>
          <p:nvPr/>
        </p:nvSpPr>
        <p:spPr>
          <a:xfrm>
            <a:off x="0" y="3643314"/>
            <a:ext cx="2857488" cy="1815882"/>
          </a:xfrm>
          <a:prstGeom prst="rect">
            <a:avLst/>
          </a:prstGeom>
        </p:spPr>
        <p:txBody>
          <a:bodyPr wrap="square">
            <a:spAutoFit/>
          </a:bodyPr>
          <a:lstStyle/>
          <a:p>
            <a:r>
              <a:rPr lang="ru-RU" sz="1600" b="1" dirty="0" smtClean="0">
                <a:solidFill>
                  <a:srgbClr val="FF0000"/>
                </a:solidFill>
                <a:latin typeface="Times New Roman" pitchFamily="18" charset="0"/>
                <a:cs typeface="Times New Roman" pitchFamily="18" charset="0"/>
              </a:rPr>
              <a:t>Утром в садик мы пришли,</a:t>
            </a:r>
          </a:p>
          <a:p>
            <a:endParaRPr lang="ru-RU" sz="1600" b="1" dirty="0" smtClean="0">
              <a:solidFill>
                <a:srgbClr val="FF0000"/>
              </a:solidFill>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На зарядку в зал пошли,</a:t>
            </a:r>
          </a:p>
          <a:p>
            <a:endParaRPr lang="ru-RU" sz="1600" b="1" dirty="0" smtClean="0">
              <a:solidFill>
                <a:srgbClr val="FF0000"/>
              </a:solidFill>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Дружно бицепсы качаем,</a:t>
            </a:r>
          </a:p>
          <a:p>
            <a:endParaRPr lang="ru-RU" sz="1600" b="1" dirty="0" smtClean="0">
              <a:solidFill>
                <a:srgbClr val="FF0000"/>
              </a:solidFill>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И гантели поднимаем.</a:t>
            </a:r>
            <a:endParaRPr lang="ru-RU" sz="1600" b="1" dirty="0">
              <a:solidFill>
                <a:srgbClr val="FF0000"/>
              </a:solidFill>
              <a:latin typeface="Times New Roman" pitchFamily="18" charset="0"/>
              <a:cs typeface="Times New Roman" pitchFamily="18" charset="0"/>
            </a:endParaRPr>
          </a:p>
        </p:txBody>
      </p:sp>
      <p:sp>
        <p:nvSpPr>
          <p:cNvPr id="8" name="Прямоугольник 7"/>
          <p:cNvSpPr/>
          <p:nvPr/>
        </p:nvSpPr>
        <p:spPr>
          <a:xfrm>
            <a:off x="6286512" y="3786190"/>
            <a:ext cx="2857488" cy="1815882"/>
          </a:xfrm>
          <a:prstGeom prst="rect">
            <a:avLst/>
          </a:prstGeom>
        </p:spPr>
        <p:txBody>
          <a:bodyPr wrap="square">
            <a:spAutoFit/>
          </a:bodyPr>
          <a:lstStyle/>
          <a:p>
            <a:r>
              <a:rPr lang="ru-RU" sz="1600" b="1" dirty="0" smtClean="0">
                <a:solidFill>
                  <a:srgbClr val="FF0000"/>
                </a:solidFill>
                <a:latin typeface="Times New Roman" pitchFamily="18" charset="0"/>
                <a:cs typeface="Times New Roman" pitchFamily="18" charset="0"/>
              </a:rPr>
              <a:t>Посмотрите-ка какие</a:t>
            </a:r>
          </a:p>
          <a:p>
            <a:endParaRPr lang="ru-RU" sz="1600" b="1" dirty="0" smtClean="0">
              <a:solidFill>
                <a:srgbClr val="FF0000"/>
              </a:solidFill>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Мышцы выросли у нас.</a:t>
            </a:r>
          </a:p>
          <a:p>
            <a:endParaRPr lang="ru-RU" sz="1600" b="1" dirty="0" smtClean="0">
              <a:solidFill>
                <a:srgbClr val="FF0000"/>
              </a:solidFill>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Через годик вот такие</a:t>
            </a:r>
          </a:p>
          <a:p>
            <a:endParaRPr lang="ru-RU" sz="1600" b="1" dirty="0" smtClean="0">
              <a:solidFill>
                <a:srgbClr val="FF0000"/>
              </a:solidFill>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Будут, просто экстра -класс!</a:t>
            </a:r>
            <a:endParaRPr lang="ru-RU" sz="1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FDE1"/>
            </a:gs>
            <a:gs pos="50000">
              <a:srgbClr val="5AF8A5"/>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4098" name="Picture 2" descr="C:\Users\Юлия\Desktop\нетрадиционное оборудование\IMG_20180919_100508.jpg"/>
          <p:cNvPicPr>
            <a:picLocks noChangeAspect="1" noChangeArrowheads="1"/>
          </p:cNvPicPr>
          <p:nvPr/>
        </p:nvPicPr>
        <p:blipFill>
          <a:blip r:embed="rId2" cstate="print"/>
          <a:srcRect/>
          <a:stretch>
            <a:fillRect/>
          </a:stretch>
        </p:blipFill>
        <p:spPr bwMode="auto">
          <a:xfrm>
            <a:off x="1785919" y="2475124"/>
            <a:ext cx="5286412" cy="4123748"/>
          </a:xfrm>
          <a:prstGeom prst="roundRect">
            <a:avLst/>
          </a:prstGeom>
          <a:noFill/>
          <a:ln w="38100">
            <a:solidFill>
              <a:srgbClr val="FF0000"/>
            </a:solidFill>
          </a:ln>
        </p:spPr>
      </p:pic>
      <p:sp>
        <p:nvSpPr>
          <p:cNvPr id="4100" name="Rectangle 4"/>
          <p:cNvSpPr>
            <a:spLocks noChangeArrowheads="1"/>
          </p:cNvSpPr>
          <p:nvPr/>
        </p:nvSpPr>
        <p:spPr bwMode="auto">
          <a:xfrm rot="10800000" flipV="1">
            <a:off x="285720" y="785794"/>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600" b="1" u="sng" dirty="0" smtClean="0">
                <a:solidFill>
                  <a:srgbClr val="0070C0"/>
                </a:solidFill>
                <a:latin typeface="Times New Roman" pitchFamily="18" charset="0"/>
                <a:ea typeface="Times New Roman" pitchFamily="18" charset="0"/>
                <a:cs typeface="Times New Roman" pitchFamily="18" charset="0"/>
              </a:rPr>
              <a:t>Цель:</a:t>
            </a:r>
            <a:r>
              <a:rPr lang="ru-RU" sz="1600" dirty="0" smtClean="0">
                <a:solidFill>
                  <a:srgbClr val="0070C0"/>
                </a:solidFill>
                <a:latin typeface="Times New Roman" pitchFamily="18" charset="0"/>
                <a:ea typeface="Times New Roman" pitchFamily="18" charset="0"/>
                <a:cs typeface="Times New Roman" pitchFamily="18" charset="0"/>
              </a:rPr>
              <a:t> </a:t>
            </a:r>
            <a:r>
              <a:rPr lang="ru-RU" sz="1600" dirty="0" smtClean="0">
                <a:solidFill>
                  <a:srgbClr val="000000"/>
                </a:solidFill>
                <a:latin typeface="Times New Roman" pitchFamily="18" charset="0"/>
                <a:ea typeface="Times New Roman" pitchFamily="18" charset="0"/>
                <a:cs typeface="Times New Roman" pitchFamily="18" charset="0"/>
              </a:rPr>
              <a:t>развивать мелкую моторику пальцев рук и быстроту в движении.</a:t>
            </a:r>
            <a:endParaRPr lang="ru-RU" sz="16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sz="1600" b="1" u="sng" dirty="0" smtClean="0">
                <a:solidFill>
                  <a:srgbClr val="0070C0"/>
                </a:solidFill>
                <a:latin typeface="Times New Roman" pitchFamily="18" charset="0"/>
                <a:ea typeface="Times New Roman" pitchFamily="18" charset="0"/>
                <a:cs typeface="Times New Roman" pitchFamily="18" charset="0"/>
              </a:rPr>
              <a:t>Задачи</a:t>
            </a:r>
            <a:r>
              <a:rPr lang="ru-RU" sz="1600" b="1" dirty="0" smtClean="0">
                <a:solidFill>
                  <a:srgbClr val="0070C0"/>
                </a:solidFill>
                <a:latin typeface="Times New Roman" pitchFamily="18" charset="0"/>
                <a:ea typeface="Times New Roman" pitchFamily="18" charset="0"/>
                <a:cs typeface="Times New Roman" pitchFamily="18" charset="0"/>
              </a:rPr>
              <a:t>:</a:t>
            </a:r>
            <a:r>
              <a:rPr lang="ru-RU" sz="1600" b="1" dirty="0" smtClean="0">
                <a:solidFill>
                  <a:srgbClr val="111111"/>
                </a:solidFill>
                <a:latin typeface="Times New Roman" pitchFamily="18" charset="0"/>
                <a:ea typeface="Times New Roman" pitchFamily="18" charset="0"/>
                <a:cs typeface="Times New Roman" pitchFamily="18" charset="0"/>
              </a:rPr>
              <a:t> </a:t>
            </a:r>
            <a:r>
              <a:rPr lang="ru-RU" sz="1600" dirty="0" smtClean="0">
                <a:solidFill>
                  <a:srgbClr val="111111"/>
                </a:solidFill>
                <a:latin typeface="Times New Roman" pitchFamily="18" charset="0"/>
                <a:ea typeface="Times New Roman" pitchFamily="18" charset="0"/>
                <a:cs typeface="Times New Roman" pitchFamily="18" charset="0"/>
              </a:rPr>
              <a:t> совершенствовать ловкость, координацию и быстроту движений.</a:t>
            </a:r>
            <a:endParaRPr lang="ru-RU" sz="16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sz="1600" b="1" u="sng" dirty="0" smtClean="0">
                <a:solidFill>
                  <a:srgbClr val="0070C0"/>
                </a:solidFill>
                <a:latin typeface="Times New Roman" pitchFamily="18" charset="0"/>
                <a:ea typeface="Times New Roman" pitchFamily="18" charset="0"/>
                <a:cs typeface="Times New Roman" pitchFamily="18" charset="0"/>
              </a:rPr>
              <a:t>Материал</a:t>
            </a:r>
            <a:r>
              <a:rPr lang="ru-RU" sz="1600" u="sng" dirty="0" smtClean="0">
                <a:solidFill>
                  <a:srgbClr val="000000"/>
                </a:solidFill>
                <a:latin typeface="Times New Roman" pitchFamily="18" charset="0"/>
                <a:ea typeface="Times New Roman" pitchFamily="18" charset="0"/>
                <a:cs typeface="Times New Roman" pitchFamily="18" charset="0"/>
              </a:rPr>
              <a:t>:</a:t>
            </a:r>
            <a:r>
              <a:rPr lang="ru-RU" sz="1600" dirty="0" smtClean="0">
                <a:solidFill>
                  <a:srgbClr val="000000"/>
                </a:solidFill>
                <a:latin typeface="Times New Roman" pitchFamily="18" charset="0"/>
                <a:ea typeface="Times New Roman" pitchFamily="18" charset="0"/>
                <a:cs typeface="Times New Roman" pitchFamily="18" charset="0"/>
              </a:rPr>
              <a:t> мягкие игрушки, ленточки и палочки.</a:t>
            </a:r>
            <a:endParaRPr lang="ru-RU" sz="16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sz="1600" b="1" u="sng" dirty="0" smtClean="0">
                <a:solidFill>
                  <a:srgbClr val="0070C0"/>
                </a:solidFill>
                <a:latin typeface="Times New Roman" pitchFamily="18" charset="0"/>
                <a:ea typeface="Times New Roman" pitchFamily="18" charset="0"/>
                <a:cs typeface="Times New Roman" pitchFamily="18" charset="0"/>
              </a:rPr>
              <a:t>Как использовать</a:t>
            </a:r>
            <a:r>
              <a:rPr lang="ru-RU" sz="1600" b="1" u="sng" dirty="0" smtClean="0">
                <a:solidFill>
                  <a:srgbClr val="000000"/>
                </a:solidFill>
                <a:latin typeface="Times New Roman" pitchFamily="18" charset="0"/>
                <a:ea typeface="Times New Roman" pitchFamily="18" charset="0"/>
                <a:cs typeface="Times New Roman" pitchFamily="18" charset="0"/>
              </a:rPr>
              <a:t>:</a:t>
            </a:r>
            <a:r>
              <a:rPr lang="ru-RU" sz="1600" dirty="0" smtClean="0">
                <a:solidFill>
                  <a:srgbClr val="000000"/>
                </a:solidFill>
                <a:latin typeface="Times New Roman" pitchFamily="18" charset="0"/>
                <a:ea typeface="Times New Roman" pitchFamily="18" charset="0"/>
                <a:cs typeface="Times New Roman" pitchFamily="18" charset="0"/>
              </a:rPr>
              <a:t> </a:t>
            </a:r>
            <a:r>
              <a:rPr lang="ru-RU" sz="1600" dirty="0" smtClean="0">
                <a:solidFill>
                  <a:srgbClr val="111111"/>
                </a:solidFill>
                <a:latin typeface="Times New Roman" pitchFamily="18" charset="0"/>
                <a:ea typeface="Times New Roman" pitchFamily="18" charset="0"/>
                <a:cs typeface="Times New Roman" pitchFamily="18" charset="0"/>
              </a:rPr>
              <a:t> эти полезные соревновательные игры для детей дошкольного возраста. Они используются для эффективной тренировки мелкой моторики пальцев рук. В процессе игры совершенствуется ловкость, координация и быстрота движений.</a:t>
            </a:r>
            <a:endParaRPr lang="ru-RU" sz="1600" dirty="0" smtClean="0">
              <a:latin typeface="Times New Roman" pitchFamily="18" charset="0"/>
              <a:cs typeface="Times New Roman" pitchFamily="18" charset="0"/>
            </a:endParaRPr>
          </a:p>
        </p:txBody>
      </p:sp>
      <p:sp>
        <p:nvSpPr>
          <p:cNvPr id="11" name="Прямоугольник 10"/>
          <p:cNvSpPr/>
          <p:nvPr/>
        </p:nvSpPr>
        <p:spPr>
          <a:xfrm>
            <a:off x="2571736" y="285728"/>
            <a:ext cx="3571900" cy="369332"/>
          </a:xfrm>
          <a:prstGeom prst="rect">
            <a:avLst/>
          </a:prstGeom>
        </p:spPr>
        <p:txBody>
          <a:bodyPr wrap="square">
            <a:spAutoFit/>
          </a:bodyPr>
          <a:lstStyle/>
          <a:p>
            <a:pPr algn="ctr"/>
            <a:r>
              <a:rPr lang="ru-RU"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  </a:t>
            </a:r>
            <a:r>
              <a:rPr lang="ru-RU"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Моталочки</a:t>
            </a:r>
            <a:r>
              <a:rPr lang="ru-RU"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t>
            </a:r>
            <a:endPar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rgbClr val="FFFA00"/>
            </a:gs>
            <a:gs pos="0">
              <a:srgbClr val="8AF4CC"/>
            </a:gs>
            <a:gs pos="0">
              <a:srgbClr val="8AF4CC"/>
            </a:gs>
            <a:gs pos="50000">
              <a:srgbClr val="5AF8A5"/>
            </a:gs>
            <a:gs pos="100000">
              <a:srgbClr val="FFFA00"/>
            </a:gs>
          </a:gsLst>
          <a:lin ang="2700000" scaled="1"/>
          <a:tileRect/>
        </a:gradFill>
        <a:effectLst/>
      </p:bgPr>
    </p:bg>
    <p:spTree>
      <p:nvGrpSpPr>
        <p:cNvPr id="1" name=""/>
        <p:cNvGrpSpPr/>
        <p:nvPr/>
      </p:nvGrpSpPr>
      <p:grpSpPr>
        <a:xfrm>
          <a:off x="0" y="0"/>
          <a:ext cx="0" cy="0"/>
          <a:chOff x="0" y="0"/>
          <a:chExt cx="0" cy="0"/>
        </a:xfrm>
      </p:grpSpPr>
      <p:pic>
        <p:nvPicPr>
          <p:cNvPr id="5123" name="Picture 3" descr="C:\Users\Юлия\Desktop\нетрадиционное оборудование\IMG_20180919_095108.jpg"/>
          <p:cNvPicPr>
            <a:picLocks noChangeAspect="1" noChangeArrowheads="1"/>
          </p:cNvPicPr>
          <p:nvPr/>
        </p:nvPicPr>
        <p:blipFill>
          <a:blip r:embed="rId2" cstate="print"/>
          <a:srcRect/>
          <a:stretch>
            <a:fillRect/>
          </a:stretch>
        </p:blipFill>
        <p:spPr bwMode="auto">
          <a:xfrm>
            <a:off x="5357818" y="2214554"/>
            <a:ext cx="3240000" cy="4320000"/>
          </a:xfrm>
          <a:prstGeom prst="round2DiagRect">
            <a:avLst/>
          </a:prstGeom>
          <a:noFill/>
          <a:ln w="38100">
            <a:solidFill>
              <a:srgbClr val="FF0066"/>
            </a:solidFill>
          </a:ln>
        </p:spPr>
      </p:pic>
      <p:pic>
        <p:nvPicPr>
          <p:cNvPr id="5124" name="Picture 4" descr="C:\Users\Юлия\Desktop\нетрадиционное оборудование\IMG_20180919_095121.jpg"/>
          <p:cNvPicPr>
            <a:picLocks noChangeAspect="1" noChangeArrowheads="1"/>
          </p:cNvPicPr>
          <p:nvPr/>
        </p:nvPicPr>
        <p:blipFill>
          <a:blip r:embed="rId3" cstate="print"/>
          <a:srcRect/>
          <a:stretch>
            <a:fillRect/>
          </a:stretch>
        </p:blipFill>
        <p:spPr bwMode="auto">
          <a:xfrm>
            <a:off x="642910" y="285727"/>
            <a:ext cx="3025685" cy="4034247"/>
          </a:xfrm>
          <a:prstGeom prst="round2DiagRect">
            <a:avLst/>
          </a:prstGeom>
          <a:noFill/>
          <a:ln w="38100">
            <a:solidFill>
              <a:srgbClr val="FF0066"/>
            </a:solidFill>
          </a:ln>
        </p:spPr>
      </p:pic>
      <p:sp>
        <p:nvSpPr>
          <p:cNvPr id="5" name="TextBox 4"/>
          <p:cNvSpPr txBox="1"/>
          <p:nvPr/>
        </p:nvSpPr>
        <p:spPr>
          <a:xfrm>
            <a:off x="4857752" y="357166"/>
            <a:ext cx="2928926" cy="1815882"/>
          </a:xfrm>
          <a:prstGeom prst="rect">
            <a:avLst/>
          </a:prstGeom>
          <a:noFill/>
        </p:spPr>
        <p:txBody>
          <a:bodyPr wrap="square" rtlCol="0">
            <a:spAutoFit/>
          </a:bodyPr>
          <a:lstStyle/>
          <a:p>
            <a:r>
              <a:rPr lang="ru-RU" sz="1600" b="1" dirty="0" smtClean="0">
                <a:solidFill>
                  <a:srgbClr val="7030A0"/>
                </a:solidFill>
                <a:latin typeface="Times New Roman" pitchFamily="18" charset="0"/>
                <a:cs typeface="Times New Roman" pitchFamily="18" charset="0"/>
              </a:rPr>
              <a:t>Физкультуру, да и спорт</a:t>
            </a:r>
          </a:p>
          <a:p>
            <a:endParaRPr lang="ru-RU" sz="1600" b="1" dirty="0" smtClean="0">
              <a:solidFill>
                <a:srgbClr val="7030A0"/>
              </a:solidFill>
              <a:latin typeface="Times New Roman" pitchFamily="18" charset="0"/>
              <a:cs typeface="Times New Roman" pitchFamily="18" charset="0"/>
            </a:endParaRPr>
          </a:p>
          <a:p>
            <a:r>
              <a:rPr lang="ru-RU" sz="1600" b="1" dirty="0" smtClean="0">
                <a:solidFill>
                  <a:srgbClr val="7030A0"/>
                </a:solidFill>
                <a:latin typeface="Times New Roman" pitchFamily="18" charset="0"/>
                <a:cs typeface="Times New Roman" pitchFamily="18" charset="0"/>
              </a:rPr>
              <a:t> Очень любит наш народ.</a:t>
            </a:r>
          </a:p>
          <a:p>
            <a:r>
              <a:rPr lang="ru-RU" sz="1600" b="1" dirty="0" smtClean="0">
                <a:solidFill>
                  <a:srgbClr val="7030A0"/>
                </a:solidFill>
                <a:latin typeface="Times New Roman" pitchFamily="18" charset="0"/>
                <a:cs typeface="Times New Roman" pitchFamily="18" charset="0"/>
              </a:rPr>
              <a:t> </a:t>
            </a:r>
          </a:p>
          <a:p>
            <a:r>
              <a:rPr lang="ru-RU" sz="1600" b="1" dirty="0" smtClean="0">
                <a:solidFill>
                  <a:srgbClr val="7030A0"/>
                </a:solidFill>
                <a:latin typeface="Times New Roman" pitchFamily="18" charset="0"/>
                <a:cs typeface="Times New Roman" pitchFamily="18" charset="0"/>
              </a:rPr>
              <a:t>Вот посмотрите, нам в спорте</a:t>
            </a:r>
          </a:p>
          <a:p>
            <a:endParaRPr lang="ru-RU" sz="1600" b="1" dirty="0" smtClean="0">
              <a:solidFill>
                <a:srgbClr val="7030A0"/>
              </a:solidFill>
              <a:latin typeface="Times New Roman" pitchFamily="18" charset="0"/>
              <a:cs typeface="Times New Roman" pitchFamily="18" charset="0"/>
            </a:endParaRPr>
          </a:p>
          <a:p>
            <a:r>
              <a:rPr lang="ru-RU" sz="1600" b="1" dirty="0" smtClean="0">
                <a:solidFill>
                  <a:srgbClr val="7030A0"/>
                </a:solidFill>
                <a:latin typeface="Times New Roman" pitchFamily="18" charset="0"/>
                <a:cs typeface="Times New Roman" pitchFamily="18" charset="0"/>
              </a:rPr>
              <a:t> Будет слава и почет.</a:t>
            </a:r>
            <a:endParaRPr lang="ru-RU" sz="1600" b="1" dirty="0">
              <a:solidFill>
                <a:srgbClr val="7030A0"/>
              </a:solidFill>
              <a:latin typeface="Times New Roman" pitchFamily="18" charset="0"/>
              <a:cs typeface="Times New Roman" pitchFamily="18" charset="0"/>
            </a:endParaRPr>
          </a:p>
        </p:txBody>
      </p:sp>
      <p:sp>
        <p:nvSpPr>
          <p:cNvPr id="6" name="TextBox 5"/>
          <p:cNvSpPr txBox="1"/>
          <p:nvPr/>
        </p:nvSpPr>
        <p:spPr>
          <a:xfrm>
            <a:off x="928662" y="4643446"/>
            <a:ext cx="3500462" cy="1815882"/>
          </a:xfrm>
          <a:prstGeom prst="rect">
            <a:avLst/>
          </a:prstGeom>
          <a:noFill/>
        </p:spPr>
        <p:txBody>
          <a:bodyPr wrap="square" rtlCol="0">
            <a:spAutoFit/>
          </a:bodyPr>
          <a:lstStyle/>
          <a:p>
            <a:r>
              <a:rPr lang="ru-RU" sz="1600" b="1" dirty="0" smtClean="0">
                <a:solidFill>
                  <a:srgbClr val="7030A0"/>
                </a:solidFill>
                <a:latin typeface="Times New Roman" pitchFamily="18" charset="0"/>
                <a:cs typeface="Times New Roman" pitchFamily="18" charset="0"/>
              </a:rPr>
              <a:t>Мы хотя и малыши</a:t>
            </a:r>
          </a:p>
          <a:p>
            <a:endParaRPr lang="ru-RU" sz="1600" b="1" dirty="0" smtClean="0">
              <a:solidFill>
                <a:srgbClr val="7030A0"/>
              </a:solidFill>
              <a:latin typeface="Times New Roman" pitchFamily="18" charset="0"/>
              <a:cs typeface="Times New Roman" pitchFamily="18" charset="0"/>
            </a:endParaRPr>
          </a:p>
          <a:p>
            <a:r>
              <a:rPr lang="ru-RU" sz="1600" b="1" dirty="0" smtClean="0">
                <a:solidFill>
                  <a:srgbClr val="7030A0"/>
                </a:solidFill>
                <a:latin typeface="Times New Roman" pitchFamily="18" charset="0"/>
                <a:cs typeface="Times New Roman" pitchFamily="18" charset="0"/>
              </a:rPr>
              <a:t>Соревнованья нам не страшны!</a:t>
            </a:r>
          </a:p>
          <a:p>
            <a:endParaRPr lang="ru-RU" sz="1600" b="1" dirty="0" smtClean="0">
              <a:solidFill>
                <a:srgbClr val="7030A0"/>
              </a:solidFill>
              <a:latin typeface="Times New Roman" pitchFamily="18" charset="0"/>
              <a:cs typeface="Times New Roman" pitchFamily="18" charset="0"/>
            </a:endParaRPr>
          </a:p>
          <a:p>
            <a:r>
              <a:rPr lang="ru-RU" sz="1600" b="1" dirty="0" smtClean="0">
                <a:solidFill>
                  <a:srgbClr val="7030A0"/>
                </a:solidFill>
                <a:latin typeface="Times New Roman" pitchFamily="18" charset="0"/>
                <a:cs typeface="Times New Roman" pitchFamily="18" charset="0"/>
              </a:rPr>
              <a:t>Кто быстрее выполняет-</a:t>
            </a:r>
          </a:p>
          <a:p>
            <a:endParaRPr lang="ru-RU" sz="1600" b="1" dirty="0" smtClean="0">
              <a:solidFill>
                <a:srgbClr val="7030A0"/>
              </a:solidFill>
              <a:latin typeface="Times New Roman" pitchFamily="18" charset="0"/>
              <a:cs typeface="Times New Roman" pitchFamily="18" charset="0"/>
            </a:endParaRPr>
          </a:p>
          <a:p>
            <a:r>
              <a:rPr lang="ru-RU" sz="1600" b="1" dirty="0" smtClean="0">
                <a:solidFill>
                  <a:srgbClr val="7030A0"/>
                </a:solidFill>
                <a:latin typeface="Times New Roman" pitchFamily="18" charset="0"/>
                <a:cs typeface="Times New Roman" pitchFamily="18" charset="0"/>
              </a:rPr>
              <a:t>Тот победу получает!</a:t>
            </a:r>
            <a:endParaRPr lang="ru-RU" sz="1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FDE1"/>
            </a:gs>
            <a:gs pos="50000">
              <a:srgbClr val="5AF8A5"/>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6146" name="Picture 2" descr="C:\Users\Юлия\Desktop\нетрадиционное оборудование\IMG_20180919_102044.jpg"/>
          <p:cNvPicPr>
            <a:picLocks noChangeAspect="1" noChangeArrowheads="1"/>
          </p:cNvPicPr>
          <p:nvPr/>
        </p:nvPicPr>
        <p:blipFill>
          <a:blip r:embed="rId2" cstate="print"/>
          <a:srcRect/>
          <a:stretch>
            <a:fillRect/>
          </a:stretch>
        </p:blipFill>
        <p:spPr bwMode="auto">
          <a:xfrm>
            <a:off x="2857488" y="2571744"/>
            <a:ext cx="2928958" cy="4025454"/>
          </a:xfrm>
          <a:prstGeom prst="roundRect">
            <a:avLst/>
          </a:prstGeom>
          <a:noFill/>
          <a:ln w="38100">
            <a:solidFill>
              <a:srgbClr val="FF0000"/>
            </a:solidFill>
          </a:ln>
        </p:spPr>
      </p:pic>
      <p:sp>
        <p:nvSpPr>
          <p:cNvPr id="6147" name="Rectangle 3"/>
          <p:cNvSpPr>
            <a:spLocks noChangeArrowheads="1"/>
          </p:cNvSpPr>
          <p:nvPr/>
        </p:nvSpPr>
        <p:spPr bwMode="auto">
          <a:xfrm>
            <a:off x="0" y="500042"/>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Цель</a:t>
            </a:r>
            <a:r>
              <a:rPr kumimoji="0" lang="ru-RU" sz="1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помочь оказывать позитивное влияние на рост и развитие детского организма, снять усталость, улучшить циркуляцию крови, успокоить нервную систему дошкольников.</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Задачи</a:t>
            </a:r>
            <a:r>
              <a:rPr kumimoji="0" lang="ru-RU" sz="16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повышать общий тонус организма, укреплять иммунитета и улучшать эмоциональное состояние ребёнка.</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Материал</a:t>
            </a:r>
            <a:r>
              <a:rPr kumimoji="0" lang="ru-RU" sz="16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такого оборудования потребуется простая рукавичка или перчатка, несколько разных пуговок и фантазия. Пришиваем пуговки к рукавичке.</a:t>
            </a:r>
            <a:endParaRPr kumimoji="0" lang="ru-RU" sz="16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 использовать:</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Надеваем наш «</a:t>
            </a:r>
            <a:r>
              <a:rPr kumimoji="0" lang="ru-RU" sz="16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массажер</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 руку и приступаем! Можно массажировать руки, ножки, стопы, спинки друг другу, животик.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2643174" y="214290"/>
            <a:ext cx="3822008" cy="369332"/>
          </a:xfrm>
          <a:prstGeom prst="rect">
            <a:avLst/>
          </a:prstGeom>
        </p:spPr>
        <p:txBody>
          <a:bodyPr wrap="none">
            <a:spAutoFit/>
          </a:bodyPr>
          <a:lstStyle/>
          <a:p>
            <a:r>
              <a:rPr lang="ru-RU"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  </a:t>
            </a:r>
            <a:r>
              <a:rPr lang="ru-RU"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Массажёры</a:t>
            </a:r>
            <a:r>
              <a:rPr lang="ru-RU"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рукавички»</a:t>
            </a:r>
            <a:endParaRPr lang="ru-RU" dirty="0"/>
          </a:p>
        </p:txBody>
      </p:sp>
      <p:sp>
        <p:nvSpPr>
          <p:cNvPr id="6148" name="Rectangle 4"/>
          <p:cNvSpPr>
            <a:spLocks noChangeArrowheads="1"/>
          </p:cNvSpPr>
          <p:nvPr/>
        </p:nvSpPr>
        <p:spPr bwMode="auto">
          <a:xfrm>
            <a:off x="6143636" y="3357562"/>
            <a:ext cx="271461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Разнообразные поглаживания, легкие постукивания, пощипывание очень нравится деткам.</a:t>
            </a:r>
            <a:endParaRPr kumimoji="0" lang="ru-RU" sz="16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rgbClr val="FFFA00"/>
            </a:gs>
            <a:gs pos="0">
              <a:srgbClr val="8AF4CC"/>
            </a:gs>
            <a:gs pos="0">
              <a:srgbClr val="8AF4CC"/>
            </a:gs>
            <a:gs pos="50000">
              <a:srgbClr val="5AF8A5"/>
            </a:gs>
            <a:gs pos="100000">
              <a:srgbClr val="FFFA00"/>
            </a:gs>
          </a:gsLst>
          <a:lin ang="2700000" scaled="1"/>
          <a:tileRect/>
        </a:gradFill>
        <a:effectLst/>
      </p:bgPr>
    </p:bg>
    <p:spTree>
      <p:nvGrpSpPr>
        <p:cNvPr id="1" name=""/>
        <p:cNvGrpSpPr/>
        <p:nvPr/>
      </p:nvGrpSpPr>
      <p:grpSpPr>
        <a:xfrm>
          <a:off x="0" y="0"/>
          <a:ext cx="0" cy="0"/>
          <a:chOff x="0" y="0"/>
          <a:chExt cx="0" cy="0"/>
        </a:xfrm>
      </p:grpSpPr>
      <p:pic>
        <p:nvPicPr>
          <p:cNvPr id="7171" name="Picture 3" descr="C:\Users\Юлия\Desktop\нетрадиционное оборудование\IMG_20180920_151454.jpg"/>
          <p:cNvPicPr>
            <a:picLocks noChangeAspect="1" noChangeArrowheads="1"/>
          </p:cNvPicPr>
          <p:nvPr/>
        </p:nvPicPr>
        <p:blipFill>
          <a:blip r:embed="rId2" cstate="print"/>
          <a:srcRect/>
          <a:stretch>
            <a:fillRect/>
          </a:stretch>
        </p:blipFill>
        <p:spPr bwMode="auto">
          <a:xfrm>
            <a:off x="285720" y="428604"/>
            <a:ext cx="5659031" cy="3462768"/>
          </a:xfrm>
          <a:prstGeom prst="roundRect">
            <a:avLst/>
          </a:prstGeom>
          <a:noFill/>
          <a:ln w="38100">
            <a:solidFill>
              <a:srgbClr val="00B0F0"/>
            </a:solidFill>
          </a:ln>
        </p:spPr>
      </p:pic>
      <p:pic>
        <p:nvPicPr>
          <p:cNvPr id="7172" name="Picture 4" descr="C:\Users\Юлия\Desktop\нетрадиционное оборудование\IMG_20180920_151535 - копия.jpg"/>
          <p:cNvPicPr>
            <a:picLocks noChangeAspect="1" noChangeArrowheads="1"/>
          </p:cNvPicPr>
          <p:nvPr/>
        </p:nvPicPr>
        <p:blipFill>
          <a:blip r:embed="rId3" cstate="print"/>
          <a:srcRect l="58475" t="781" b="16536"/>
          <a:stretch>
            <a:fillRect/>
          </a:stretch>
        </p:blipFill>
        <p:spPr bwMode="auto">
          <a:xfrm>
            <a:off x="6643702" y="500042"/>
            <a:ext cx="2201698" cy="2857520"/>
          </a:xfrm>
          <a:prstGeom prst="roundRect">
            <a:avLst/>
          </a:prstGeom>
          <a:noFill/>
          <a:ln w="38100">
            <a:solidFill>
              <a:srgbClr val="00B0F0"/>
            </a:solidFill>
          </a:ln>
        </p:spPr>
      </p:pic>
      <p:pic>
        <p:nvPicPr>
          <p:cNvPr id="7173" name="Picture 5" descr="C:\Users\Юлия\Desktop\нетрадиционное оборудование\IMG_20180920_151648.jpg"/>
          <p:cNvPicPr>
            <a:picLocks noChangeAspect="1" noChangeArrowheads="1"/>
          </p:cNvPicPr>
          <p:nvPr/>
        </p:nvPicPr>
        <p:blipFill>
          <a:blip r:embed="rId4" cstate="print"/>
          <a:srcRect t="18641" r="58328" b="9921"/>
          <a:stretch>
            <a:fillRect/>
          </a:stretch>
        </p:blipFill>
        <p:spPr bwMode="auto">
          <a:xfrm>
            <a:off x="6715140" y="3714752"/>
            <a:ext cx="2166953" cy="2786082"/>
          </a:xfrm>
          <a:prstGeom prst="roundRect">
            <a:avLst/>
          </a:prstGeom>
          <a:noFill/>
          <a:ln w="38100">
            <a:solidFill>
              <a:srgbClr val="00B0F0"/>
            </a:solidFill>
          </a:ln>
        </p:spPr>
      </p:pic>
      <p:sp>
        <p:nvSpPr>
          <p:cNvPr id="6" name="TextBox 5"/>
          <p:cNvSpPr txBox="1"/>
          <p:nvPr/>
        </p:nvSpPr>
        <p:spPr>
          <a:xfrm>
            <a:off x="1214414" y="4286256"/>
            <a:ext cx="4429156" cy="1815882"/>
          </a:xfrm>
          <a:prstGeom prst="rect">
            <a:avLst/>
          </a:prstGeom>
          <a:noFill/>
        </p:spPr>
        <p:txBody>
          <a:bodyPr wrap="square" rtlCol="0">
            <a:spAutoFit/>
          </a:bodyPr>
          <a:lstStyle/>
          <a:p>
            <a:r>
              <a:rPr lang="ru-RU" sz="1600" b="1" dirty="0" smtClean="0">
                <a:solidFill>
                  <a:srgbClr val="FF0000"/>
                </a:solidFill>
                <a:latin typeface="Times New Roman" pitchFamily="18" charset="0"/>
                <a:cs typeface="Times New Roman" pitchFamily="18" charset="0"/>
              </a:rPr>
              <a:t>Мы массаж решили сделать –</a:t>
            </a:r>
          </a:p>
          <a:p>
            <a:endParaRPr lang="ru-RU" sz="1600" b="1" dirty="0" smtClean="0">
              <a:solidFill>
                <a:srgbClr val="FF0000"/>
              </a:solidFill>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 Посчитаем до пяти. </a:t>
            </a:r>
          </a:p>
          <a:p>
            <a:endParaRPr lang="ru-RU" sz="1600" b="1" dirty="0" smtClean="0">
              <a:solidFill>
                <a:srgbClr val="FF0000"/>
              </a:solidFill>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Раз, два, три, четыре, пять – </a:t>
            </a:r>
          </a:p>
          <a:p>
            <a:endParaRPr lang="ru-RU" sz="1600" b="1" dirty="0" smtClean="0">
              <a:solidFill>
                <a:srgbClr val="FF0000"/>
              </a:solidFill>
              <a:latin typeface="Times New Roman" pitchFamily="18" charset="0"/>
              <a:cs typeface="Times New Roman" pitchFamily="18" charset="0"/>
            </a:endParaRPr>
          </a:p>
          <a:p>
            <a:r>
              <a:rPr lang="ru-RU" sz="1600" b="1" dirty="0" smtClean="0">
                <a:solidFill>
                  <a:srgbClr val="FF0000"/>
                </a:solidFill>
                <a:latin typeface="Times New Roman" pitchFamily="18" charset="0"/>
                <a:cs typeface="Times New Roman" pitchFamily="18" charset="0"/>
              </a:rPr>
              <a:t>Гладим щёчки мы опять.</a:t>
            </a:r>
            <a:endParaRPr lang="ru-RU" sz="1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FDE1"/>
            </a:gs>
            <a:gs pos="50000">
              <a:srgbClr val="5AF8A5"/>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8194" name="Picture 2" descr="C:\Users\Юлия\Desktop\нетрадиционное оборудование\IMG_20180919_100310.jpg"/>
          <p:cNvPicPr>
            <a:picLocks noChangeAspect="1" noChangeArrowheads="1"/>
          </p:cNvPicPr>
          <p:nvPr/>
        </p:nvPicPr>
        <p:blipFill>
          <a:blip r:embed="rId2" cstate="print"/>
          <a:srcRect t="4961"/>
          <a:stretch>
            <a:fillRect/>
          </a:stretch>
        </p:blipFill>
        <p:spPr bwMode="auto">
          <a:xfrm>
            <a:off x="2786051" y="2803928"/>
            <a:ext cx="3000396" cy="3802063"/>
          </a:xfrm>
          <a:prstGeom prst="roundRect">
            <a:avLst/>
          </a:prstGeom>
          <a:noFill/>
          <a:ln w="38100">
            <a:solidFill>
              <a:srgbClr val="FF0066"/>
            </a:solidFill>
          </a:ln>
        </p:spPr>
      </p:pic>
      <p:sp>
        <p:nvSpPr>
          <p:cNvPr id="8195" name="Rectangle 3"/>
          <p:cNvSpPr>
            <a:spLocks noChangeArrowheads="1"/>
          </p:cNvSpPr>
          <p:nvPr/>
        </p:nvSpPr>
        <p:spPr bwMode="auto">
          <a:xfrm>
            <a:off x="0" y="500042"/>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Цель</a:t>
            </a:r>
            <a:r>
              <a:rPr kumimoji="0" lang="ru-RU" sz="1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способствовать развитию органов дыхания, мышц туловища, развивать мышцы нижних конечностей, координацию, ловкость, внимание, массаж рефлекторных зон стопы; формировать навыки различных видов ходьбы, прыжков.</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Задачи</a:t>
            </a: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повысить интерес детей к выполнению основных движений и игр, развивать у детей наблюдательность, эстетическое восприятие, воображение, зрительную память, развивать чувство формы и цвета.</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Материал</a:t>
            </a:r>
            <a:r>
              <a:rPr kumimoji="0" lang="ru-RU" sz="1600" b="0" i="0" u="sng"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атласные ленты, деревянные колечки.</a:t>
            </a:r>
            <a:endParaRPr kumimoji="0" lang="ru-RU" sz="16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 использовать</a:t>
            </a:r>
            <a:r>
              <a:rPr kumimoji="0" lang="ru-RU" sz="16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предназначены для выполнения </a:t>
            </a:r>
            <a:r>
              <a:rPr kumimoji="0" lang="ru-RU" sz="16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общеразвивающих</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упражнений, дыхательной гимнастики, организации подвижных игр и  соревнований.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7" name="Прямоугольник 6"/>
          <p:cNvSpPr/>
          <p:nvPr/>
        </p:nvSpPr>
        <p:spPr>
          <a:xfrm>
            <a:off x="2428860" y="214290"/>
            <a:ext cx="3670364" cy="369332"/>
          </a:xfrm>
          <a:prstGeom prst="rect">
            <a:avLst/>
          </a:prstGeom>
        </p:spPr>
        <p:txBody>
          <a:bodyPr wrap="none">
            <a:spAutoFit/>
          </a:bodyPr>
          <a:lstStyle/>
          <a:p>
            <a:r>
              <a:rPr lang="ru-RU"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ленточки- султанчики»</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262</Words>
  <Application>Microsoft Office PowerPoint</Application>
  <PresentationFormat>Экран (4:3)</PresentationFormat>
  <Paragraphs>83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Юлия</dc:creator>
  <cp:lastModifiedBy>Баженова </cp:lastModifiedBy>
  <cp:revision>25</cp:revision>
  <dcterms:created xsi:type="dcterms:W3CDTF">2018-09-23T05:59:53Z</dcterms:created>
  <dcterms:modified xsi:type="dcterms:W3CDTF">2020-03-12T17:13:14Z</dcterms:modified>
</cp:coreProperties>
</file>