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91" r:id="rId20"/>
    <p:sldId id="288" r:id="rId21"/>
    <p:sldId id="276" r:id="rId22"/>
    <p:sldId id="290" r:id="rId23"/>
    <p:sldId id="287" r:id="rId24"/>
    <p:sldId id="289" r:id="rId25"/>
    <p:sldId id="28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80728"/>
            <a:ext cx="7772400" cy="1470025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МОЯ ПЕДАГОГИЧЕСКАЯ КОНЦЕПЦИЯ</a:t>
            </a:r>
            <a:endParaRPr lang="ru-RU" b="1" dirty="0"/>
          </a:p>
        </p:txBody>
      </p:sp>
      <p:pic>
        <p:nvPicPr>
          <p:cNvPr id="5" name="Рисунок 4" descr="dd7911fd44f52b723a316984959326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19" y="2780928"/>
            <a:ext cx="3844893" cy="2952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5229200"/>
            <a:ext cx="4176464" cy="461665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Карапетян </a:t>
            </a:r>
            <a:r>
              <a:rPr lang="ru-RU" sz="2400" dirty="0" err="1" smtClean="0">
                <a:solidFill>
                  <a:srgbClr val="002060"/>
                </a:solidFill>
              </a:rPr>
              <a:t>Карине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Шамоевна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Образовательная деятельность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5" name="Содержимое 4" descr="YeASO1372z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3068960"/>
            <a:ext cx="2808312" cy="3384376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 descr="9B_ngKnqM5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1484784"/>
            <a:ext cx="2952328" cy="360040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 descr="nhG-lxGwmk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0411" y="2996952"/>
            <a:ext cx="2926085" cy="3429000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Наблюдения на прогулках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101_04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973" r="10179" b="10558"/>
          <a:stretch>
            <a:fillRect/>
          </a:stretch>
        </p:blipFill>
        <p:spPr>
          <a:xfrm>
            <a:off x="4932040" y="1700808"/>
            <a:ext cx="3384376" cy="2393710"/>
          </a:xfrm>
          <a:prstGeom prst="round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101_0488.JPG"/>
          <p:cNvPicPr>
            <a:picLocks noChangeAspect="1"/>
          </p:cNvPicPr>
          <p:nvPr/>
        </p:nvPicPr>
        <p:blipFill>
          <a:blip r:embed="rId3" cstate="print"/>
          <a:srcRect t="18143" r="11316"/>
          <a:stretch>
            <a:fillRect/>
          </a:stretch>
        </p:blipFill>
        <p:spPr>
          <a:xfrm>
            <a:off x="231574" y="1628800"/>
            <a:ext cx="3404322" cy="2428892"/>
          </a:xfrm>
          <a:prstGeom prst="round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 descr="KRCRoXGjRG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365104"/>
            <a:ext cx="3384376" cy="2376264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 descr="Fi2ipk7gIw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293096"/>
            <a:ext cx="3384376" cy="2448272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Детский туризм</a:t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dirty="0"/>
          </a:p>
        </p:txBody>
      </p:sp>
      <p:pic>
        <p:nvPicPr>
          <p:cNvPr id="4" name="Содержимое 3" descr="85229_10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946" t="15910" r="38569" b="12495"/>
          <a:stretch>
            <a:fillRect/>
          </a:stretch>
        </p:blipFill>
        <p:spPr>
          <a:xfrm>
            <a:off x="323528" y="1700808"/>
            <a:ext cx="3024336" cy="3456384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Рисунок 4" descr="proghramma-dopolnitiel-nogho-obrazovaniia-po-turizmu-dlia-dietiei-i-roditieliei-shkola-turizma_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1556792"/>
            <a:ext cx="4680520" cy="3384376"/>
          </a:xfrm>
          <a:prstGeom prst="round2Same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труд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5UxX9WuJ2S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591030" cy="2260848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 descr="NnvI0Zs9TO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3600400" cy="2232248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 descr="й 0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149080"/>
            <a:ext cx="3600400" cy="2492896"/>
          </a:xfrm>
          <a:prstGeom prst="round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Художественно- эстетическое</a:t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</a:b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 развитие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EVTiedHeHK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645024"/>
            <a:ext cx="3024336" cy="2808312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 descr="k7XeoTkyIO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645024"/>
            <a:ext cx="3024336" cy="2808312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 descr="Q2BpTy58wn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700808"/>
            <a:ext cx="2592288" cy="2924944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Двигательная активность</a:t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smqzrdesNe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3960440" cy="2376264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 descr="WOSZF0-6idA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05064"/>
            <a:ext cx="3816424" cy="2852936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Содержимое 11" descr="SrjigzTjttE (1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148064" y="1844824"/>
            <a:ext cx="3168352" cy="4392488"/>
          </a:xfrm>
          <a:prstGeom prst="roundRect">
            <a:avLst/>
          </a:prstGeom>
          <a:ln w="38100">
            <a:solidFill>
              <a:srgbClr val="FF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Осуществление социального </a:t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партнёрства</a:t>
            </a:r>
            <a:endParaRPr lang="ru-RU" b="1" cap="all" dirty="0">
              <a:ln w="9000" cmpd="sng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Содержимое 3" descr="1GxmbQC9GL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005064"/>
            <a:ext cx="2880320" cy="2723098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Содержимое 8" descr="IMG_17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3977680"/>
            <a:ext cx="2880320" cy="288032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Рисунок 5" descr="RtbYtJYyvY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0953" y="1584013"/>
            <a:ext cx="3960440" cy="234888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Взаимодействие с родителями 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4" name="Содержимое 3" descr="dFRDeWlMgb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2520280" cy="3445843"/>
          </a:xfrm>
          <a:prstGeom prst="round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8qYv4rlJox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124744"/>
            <a:ext cx="2571750" cy="342900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2" descr="C:\Documents and Settings\User\Рабочий стол\IMG_04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124744"/>
            <a:ext cx="2520280" cy="280831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Рисунок 6" descr="SKd_4urkVW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4077072"/>
            <a:ext cx="2592288" cy="2780928"/>
          </a:xfrm>
          <a:prstGeom prst="round2SameRect">
            <a:avLst/>
          </a:prstGeom>
          <a:ln w="571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Методы и формы работы</a:t>
            </a:r>
            <a:r>
              <a:rPr lang="ru-RU" dirty="0" smtClean="0">
                <a:ln w="9000" cmpd="sng">
                  <a:solidFill>
                    <a:srgbClr val="FFFF00"/>
                  </a:solidFill>
                  <a:prstDash val="solid"/>
                </a:ln>
              </a:rPr>
              <a:t/>
            </a:r>
            <a:br>
              <a:rPr lang="ru-RU" dirty="0" smtClean="0">
                <a:ln w="9000" cmpd="sng">
                  <a:solidFill>
                    <a:srgbClr val="FFFF00"/>
                  </a:solidFill>
                  <a:prstDash val="solid"/>
                </a:ln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2160240" cy="218884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Продумывание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содержания </a:t>
            </a:r>
            <a:r>
              <a:rPr lang="ru-RU" sz="1600" b="1" dirty="0">
                <a:solidFill>
                  <a:schemeClr val="tx1"/>
                </a:solidFill>
              </a:rPr>
              <a:t>и организации совместного образа жизни детей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915816" y="1340768"/>
            <a:ext cx="1928813" cy="2286000"/>
          </a:xfrm>
          <a:prstGeom prst="flowChartAlternateProcess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Определяются единые для всех детей правила сосуществования детского общества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004048" y="1340768"/>
            <a:ext cx="1928813" cy="2286000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Соблюдаются гуманистические принципы педагогического сопровождения развития детей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7164288" y="1340768"/>
            <a:ext cx="1857375" cy="2214563"/>
          </a:xfrm>
          <a:prstGeom prst="flowChartAlternateProcess">
            <a:avLst/>
          </a:prstGeom>
          <a:solidFill>
            <a:srgbClr val="31A02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Осуществляется развивающее взаимодействие с детьми, основанное на современных педагогических позициях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28625" y="4000500"/>
            <a:ext cx="1928813" cy="2286000"/>
          </a:xfrm>
          <a:prstGeom prst="flowChartAlternateProcess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Сочетается совместная с ребенком деятельность и самостоятельная деятельность детей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571750" y="4000500"/>
            <a:ext cx="1928813" cy="228600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Ежедневное планирование образовательных ситуаций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714875" y="3929063"/>
            <a:ext cx="2000250" cy="2357437"/>
          </a:xfrm>
          <a:prstGeom prst="flowChartAlternateProcess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Создание развивающей предметно- </a:t>
            </a:r>
            <a:r>
              <a:rPr lang="ru-RU" sz="1600" b="1" dirty="0" err="1">
                <a:solidFill>
                  <a:schemeClr val="tx1"/>
                </a:solidFill>
              </a:rPr>
              <a:t>пространствен</a:t>
            </a:r>
            <a:r>
              <a:rPr lang="ru-RU" sz="1600" b="1" dirty="0">
                <a:solidFill>
                  <a:schemeClr val="tx1"/>
                </a:solidFill>
              </a:rPr>
              <a:t> ной среды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6858000" y="4000500"/>
            <a:ext cx="1857375" cy="2286000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Сотрудничество 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 родителями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Ap2nyHRK1w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0000" t="3814"/>
          <a:stretch>
            <a:fillRect/>
          </a:stretch>
        </p:blipFill>
        <p:spPr>
          <a:xfrm>
            <a:off x="0" y="1412776"/>
            <a:ext cx="3059832" cy="324036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Рисунок 4" descr="smqzrdesNeg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412776"/>
            <a:ext cx="3059832" cy="324036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Рисунок 5" descr="фото0135.jpg"/>
          <p:cNvPicPr>
            <a:picLocks noChangeAspect="1"/>
          </p:cNvPicPr>
          <p:nvPr/>
        </p:nvPicPr>
        <p:blipFill>
          <a:blip r:embed="rId4" cstate="print"/>
          <a:srcRect l="4444" r="22222"/>
          <a:stretch>
            <a:fillRect/>
          </a:stretch>
        </p:blipFill>
        <p:spPr>
          <a:xfrm>
            <a:off x="3203848" y="3573016"/>
            <a:ext cx="2664296" cy="3055685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i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Реализация проектной деятельности</a:t>
            </a:r>
            <a:r>
              <a:rPr lang="ru-RU" dirty="0" smtClean="0">
                <a:ln w="9000" cmpd="sng">
                  <a:solidFill>
                    <a:srgbClr val="FFFF00"/>
                  </a:solidFill>
                  <a:prstDash val="solid"/>
                </a:ln>
              </a:rPr>
              <a:t/>
            </a:r>
            <a:br>
              <a:rPr lang="ru-RU" dirty="0" smtClean="0">
                <a:ln w="9000" cmpd="sng">
                  <a:solidFill>
                    <a:srgbClr val="FFFF00"/>
                  </a:solidFill>
                  <a:prstDash val="solid"/>
                </a:ln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381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«Развитие  речи  детей </a:t>
            </a:r>
            <a:br>
              <a:rPr lang="ru-RU" b="1" cap="all" dirty="0" smtClean="0">
                <a:ln w="381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 w="381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посредством художественной литературы</a:t>
            </a:r>
            <a:r>
              <a:rPr lang="ru-RU" b="1" cap="all" dirty="0" smtClean="0">
                <a:ln w="381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r>
              <a:rPr lang="ru-RU" b="1" cap="all" dirty="0" smtClean="0">
                <a:ln w="3810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 w="3810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4" name="Содержимое 3" descr="608a27b14cf7bb56a4c6142d0f2fc47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35046" y="3346203"/>
            <a:ext cx="4308954" cy="3511797"/>
          </a:xfrm>
        </p:spPr>
      </p:pic>
      <p:sp>
        <p:nvSpPr>
          <p:cNvPr id="6" name="TextBox 5"/>
          <p:cNvSpPr txBox="1"/>
          <p:nvPr/>
        </p:nvSpPr>
        <p:spPr>
          <a:xfrm>
            <a:off x="971600" y="260648"/>
            <a:ext cx="230425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/>
              <a:t>ТЕМА:</a:t>
            </a:r>
            <a:endParaRPr lang="ru-RU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cap="all" dirty="0" err="1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Поисково</a:t>
            </a:r>
            <a:r>
              <a:rPr lang="ru-RU" sz="31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 исследовательская деятельность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image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736304" cy="2592288"/>
          </a:xfrm>
          <a:prstGeom prst="round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3" cstate="print"/>
          <a:srcRect t="18750"/>
          <a:stretch>
            <a:fillRect/>
          </a:stretch>
        </p:blipFill>
        <p:spPr>
          <a:xfrm>
            <a:off x="251520" y="4221088"/>
            <a:ext cx="2736304" cy="2492896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Рисунок 9" descr="detsad-294698-15153173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2204864"/>
            <a:ext cx="4294808" cy="2863205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3" name="Рисунок 12" descr="414-4149211_summer-material-wallpaper-sun-smiley-vector-design-so (1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1988840"/>
            <a:ext cx="1872208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36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Развивающая </a:t>
            </a:r>
            <a:br>
              <a:rPr lang="ru-RU" sz="36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предметно- пространственная среда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i="1" dirty="0" smtClean="0"/>
              <a:t>Насыщенность (содержание)</a:t>
            </a:r>
          </a:p>
          <a:p>
            <a:pPr lvl="0"/>
            <a:r>
              <a:rPr lang="ru-RU" b="1" i="1" dirty="0" err="1" smtClean="0"/>
              <a:t>Трансформированность</a:t>
            </a:r>
            <a:endParaRPr lang="ru-RU" b="1" i="1" dirty="0" smtClean="0"/>
          </a:p>
          <a:p>
            <a:pPr lvl="0"/>
            <a:r>
              <a:rPr lang="ru-RU" b="1" i="1" dirty="0" err="1" smtClean="0"/>
              <a:t>Полифункциональность</a:t>
            </a:r>
            <a:endParaRPr lang="ru-RU" dirty="0" smtClean="0"/>
          </a:p>
          <a:p>
            <a:pPr lvl="0"/>
            <a:r>
              <a:rPr lang="ru-RU" b="1" i="1" dirty="0" smtClean="0"/>
              <a:t>Вариативность</a:t>
            </a:r>
            <a:endParaRPr lang="ru-RU" dirty="0" smtClean="0"/>
          </a:p>
          <a:p>
            <a:pPr lvl="0"/>
            <a:r>
              <a:rPr lang="ru-RU" b="1" i="1" dirty="0" smtClean="0"/>
              <a:t>Доступность</a:t>
            </a:r>
            <a:endParaRPr lang="ru-RU" dirty="0" smtClean="0"/>
          </a:p>
          <a:p>
            <a:pPr lvl="0"/>
            <a:r>
              <a:rPr lang="ru-RU" b="1" i="1" dirty="0" smtClean="0"/>
              <a:t>Безопасность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245-2451006_transparent-gold-cup-trophy-png-picture-clipa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1351" y="3185592"/>
            <a:ext cx="4832649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ИКТ</a:t>
            </a:r>
            <a:endParaRPr lang="ru-RU" dirty="0">
              <a:ln w="9000" cmpd="sng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4" name="Содержимое 3" descr="картинка_дети_сидят_за_компьютеро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28800"/>
            <a:ext cx="6408712" cy="4968552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  <a:t>«Надо не погасить почемучек, надо дать им возможность</a:t>
            </a:r>
            <a:b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  <a:t>почувствовать себя уверенными людьми»</a:t>
            </a:r>
            <a:b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</a:br>
            <a:r>
              <a:rPr lang="ru-RU" sz="2800" b="1" dirty="0" err="1" smtClean="0">
                <a:solidFill>
                  <a:schemeClr val="bg1"/>
                </a:solidFill>
                <a:latin typeface="Bahnschrift SemiBold Condensed" pitchFamily="34" charset="0"/>
              </a:rPr>
              <a:t>А.Г.Асмолов</a:t>
            </a:r>
            <a: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  <a:t>,</a:t>
            </a:r>
            <a:b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Bahnschrift SemiBold Condensed" pitchFamily="34" charset="0"/>
              </a:rPr>
              <a:t> руководитель рабочей группы по разработке ФГОС</a:t>
            </a:r>
            <a:r>
              <a:rPr lang="ru-RU" sz="1800" b="1" dirty="0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Calibri" pitchFamily="34" charset="0"/>
              </a:rPr>
            </a:br>
            <a:endParaRPr lang="ru-RU" sz="1800" dirty="0"/>
          </a:p>
        </p:txBody>
      </p:sp>
      <p:pic>
        <p:nvPicPr>
          <p:cNvPr id="10" name="Рисунок 9" descr="608a27b14cf7bb56a4c6142d0f2fc47a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2492896"/>
            <a:ext cx="5220072" cy="4142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3352801" cy="2512114"/>
          </a:xfrm>
          <a:prstGeom prst="ellipse">
            <a:avLst/>
          </a:prstGeom>
          <a:ln w="38100">
            <a:solidFill>
              <a:srgbClr val="C00000"/>
            </a:solidFill>
          </a:ln>
        </p:spPr>
      </p:pic>
      <p:pic>
        <p:nvPicPr>
          <p:cNvPr id="8" name="Рисунок 7" descr="Подвижная игры кошки мыш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4149080"/>
            <a:ext cx="3429024" cy="2571769"/>
          </a:xfrm>
          <a:prstGeom prst="ellipse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Рисунок 10" descr="LZfvjKO18a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65348"/>
            <a:ext cx="3456383" cy="2543572"/>
          </a:xfrm>
          <a:prstGeom prst="ellipse">
            <a:avLst/>
          </a:prstGeom>
          <a:ln w="38100">
            <a:solidFill>
              <a:srgbClr val="C00000"/>
            </a:solidFill>
          </a:ln>
        </p:spPr>
      </p:pic>
      <p:pic>
        <p:nvPicPr>
          <p:cNvPr id="12" name="Рисунок 11" descr="uZIc3lyR5w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149080"/>
            <a:ext cx="3456384" cy="2592288"/>
          </a:xfrm>
          <a:prstGeom prst="ellipse">
            <a:avLst/>
          </a:prstGeom>
          <a:ln w="38100">
            <a:solidFill>
              <a:srgbClr val="C00000"/>
            </a:solidFill>
          </a:ln>
        </p:spPr>
      </p:pic>
      <p:pic>
        <p:nvPicPr>
          <p:cNvPr id="13" name="Рисунок 12" descr="VggHqkBq8EE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5776" y="1844824"/>
            <a:ext cx="3611893" cy="2952328"/>
          </a:xfrm>
          <a:prstGeom prst="ellipse">
            <a:avLst/>
          </a:prstGeom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lower-0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628800"/>
            <a:ext cx="4320480" cy="42626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Спасибо за внимание!!!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1614565540_20-p-kartinka-devochki-na-belom-fone-23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932040" y="1628800"/>
            <a:ext cx="4525963" cy="4525963"/>
          </a:xfrm>
        </p:spPr>
      </p:pic>
      <p:pic>
        <p:nvPicPr>
          <p:cNvPr id="5" name="Содержимое 3" descr="1614565540_20-p-kartinka-devochki-na-belom-fone-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252536" y="1628800"/>
            <a:ext cx="4680520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724128" y="4077072"/>
            <a:ext cx="1728192" cy="14773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Общее развитие личности ребёнка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95736" y="2348880"/>
            <a:ext cx="4464496" cy="792088"/>
          </a:xfrm>
          <a:solidFill>
            <a:srgbClr val="FFFF00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0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АКТУАЛЬНОСТЬ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30689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 smtClean="0"/>
          </a:p>
        </p:txBody>
      </p:sp>
      <p:sp>
        <p:nvSpPr>
          <p:cNvPr id="11" name="TextBox 10"/>
          <p:cNvSpPr txBox="1"/>
          <p:nvPr/>
        </p:nvSpPr>
        <p:spPr>
          <a:xfrm rot="20950833">
            <a:off x="849675" y="445976"/>
            <a:ext cx="208823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/>
              <a:t>Развитие</a:t>
            </a:r>
          </a:p>
          <a:p>
            <a:pPr algn="ctr">
              <a:defRPr/>
            </a:pPr>
            <a:r>
              <a:rPr lang="ru-RU" b="1" dirty="0" smtClean="0"/>
              <a:t>интеллектуальных</a:t>
            </a:r>
          </a:p>
          <a:p>
            <a:pPr algn="ctr">
              <a:defRPr/>
            </a:pPr>
            <a:r>
              <a:rPr lang="ru-RU" b="1" dirty="0" smtClean="0"/>
              <a:t>способностей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347864" y="0"/>
            <a:ext cx="18002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/>
              <a:t>Вариативность</a:t>
            </a:r>
          </a:p>
          <a:p>
            <a:pPr algn="ctr">
              <a:defRPr/>
            </a:pPr>
            <a:r>
              <a:rPr lang="ru-RU" b="1" dirty="0" smtClean="0"/>
              <a:t>педагогических</a:t>
            </a:r>
          </a:p>
          <a:p>
            <a:pPr algn="ctr">
              <a:defRPr/>
            </a:pPr>
            <a:r>
              <a:rPr lang="ru-RU" b="1" dirty="0" smtClean="0"/>
              <a:t>технологий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rot="830893">
            <a:off x="5516246" y="497138"/>
            <a:ext cx="2088232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/>
              <a:t>Развитие</a:t>
            </a:r>
          </a:p>
          <a:p>
            <a:pPr algn="ctr">
              <a:defRPr/>
            </a:pPr>
            <a:r>
              <a:rPr lang="ru-RU" b="1" dirty="0" smtClean="0"/>
              <a:t>самостоятельности</a:t>
            </a:r>
          </a:p>
          <a:p>
            <a:endParaRPr lang="ru-RU" dirty="0"/>
          </a:p>
        </p:txBody>
      </p:sp>
      <p:pic>
        <p:nvPicPr>
          <p:cNvPr id="16" name="Рисунок 15" descr="88732-line-pointer-arrow-red-free-transparent-image-h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8687709">
            <a:off x="1853581" y="3064019"/>
            <a:ext cx="1192805" cy="969882"/>
          </a:xfrm>
          <a:prstGeom prst="rect">
            <a:avLst/>
          </a:prstGeom>
        </p:spPr>
      </p:pic>
      <p:pic>
        <p:nvPicPr>
          <p:cNvPr id="17" name="Рисунок 16" descr="88732-line-pointer-arrow-red-free-transparent-image-h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3668451" y="3324438"/>
            <a:ext cx="1192805" cy="969882"/>
          </a:xfrm>
          <a:prstGeom prst="rect">
            <a:avLst/>
          </a:prstGeom>
        </p:spPr>
      </p:pic>
      <p:pic>
        <p:nvPicPr>
          <p:cNvPr id="18" name="Рисунок 17" descr="88732-line-pointer-arrow-red-free-transparent-image-h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3742812">
            <a:off x="5452834" y="3136277"/>
            <a:ext cx="1192805" cy="96988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59632" y="4005064"/>
            <a:ext cx="1944216" cy="147732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Формирование круга познавательных интересов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491880" y="4365104"/>
            <a:ext cx="1728192" cy="1200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Формирование ключевых компетенций</a:t>
            </a:r>
          </a:p>
          <a:p>
            <a:endParaRPr lang="ru-RU" dirty="0"/>
          </a:p>
        </p:txBody>
      </p:sp>
      <p:pic>
        <p:nvPicPr>
          <p:cNvPr id="8" name="Рисунок 7" descr="88732-line-pointer-arrow-red-free-transparent-image-h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919174">
            <a:off x="2141360" y="1407896"/>
            <a:ext cx="1192805" cy="969882"/>
          </a:xfrm>
          <a:prstGeom prst="rect">
            <a:avLst/>
          </a:prstGeom>
        </p:spPr>
      </p:pic>
      <p:pic>
        <p:nvPicPr>
          <p:cNvPr id="9" name="Рисунок 8" descr="88732-line-pointer-arrow-red-free-transparent-image-h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96442" y="1308214"/>
            <a:ext cx="1192805" cy="969882"/>
          </a:xfrm>
          <a:prstGeom prst="rect">
            <a:avLst/>
          </a:prstGeom>
        </p:spPr>
      </p:pic>
      <p:pic>
        <p:nvPicPr>
          <p:cNvPr id="10" name="Рисунок 9" descr="88732-line-pointer-arrow-red-free-transparent-image-h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592870">
            <a:off x="5282527" y="1293566"/>
            <a:ext cx="1192805" cy="9698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00808"/>
            <a:ext cx="8229600" cy="4525963"/>
          </a:xfrm>
          <a:noFill/>
        </p:spPr>
        <p:txBody>
          <a:bodyPr>
            <a:normAutofit/>
          </a:bodyPr>
          <a:lstStyle/>
          <a:p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Конституция Российской Федерации</a:t>
            </a:r>
          </a:p>
          <a:p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об образовании в Российской</a:t>
            </a:r>
          </a:p>
          <a:p>
            <a:pPr>
              <a:buNone/>
            </a:pPr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Концепция долгосрочного социально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экономического развития РФ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период до 2020 года</a:t>
            </a:r>
          </a:p>
          <a:p>
            <a:r>
              <a:rPr lang="ru-RU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Конвенция ООН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Документы, лежащие в основе разработки стандарта</a:t>
            </a:r>
            <a:endParaRPr lang="ru-RU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развитие речи:</a:t>
            </a:r>
            <a:endParaRPr lang="ru-RU" b="1" cap="all" dirty="0">
              <a:ln w="9000" cmpd="sng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800" b="1" i="1" dirty="0" smtClean="0"/>
              <a:t>Развитие речи предполагает развитие интересов детей, любознательности и познавательной мотивации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smtClean="0"/>
              <a:t>Формирование познавательных действий, становление сознания; развитие воображения и творческой активности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smtClean="0"/>
              <a:t>Формирование первичных представлений о себе, других людях, объектах окружающего мира, о свойствах и отношениях объектов окружающего мира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smtClean="0"/>
              <a:t>О малой родине и Отечестве, представлений о </a:t>
            </a:r>
            <a:r>
              <a:rPr lang="ru-RU" sz="1800" b="1" i="1" dirty="0" err="1" smtClean="0"/>
              <a:t>социокультурных</a:t>
            </a:r>
            <a:r>
              <a:rPr lang="ru-RU" sz="1800" b="1" i="1" dirty="0" smtClean="0"/>
              <a:t> ценностях нашего народа, об отечественных традициях и праздниках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smtClean="0"/>
              <a:t>О планете Земля как общем доме людей, об особенностях ее природы, многообразии стран и народов мира</a:t>
            </a:r>
          </a:p>
          <a:p>
            <a:endParaRPr lang="ru-RU" dirty="0"/>
          </a:p>
        </p:txBody>
      </p:sp>
      <p:pic>
        <p:nvPicPr>
          <p:cNvPr id="7" name="Рисунок 6" descr="free-png.ru-6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004046" y="4581128"/>
            <a:ext cx="3528393" cy="22768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Цель:</a:t>
            </a:r>
            <a:br>
              <a:rPr lang="ru-RU" b="1" u="sng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340768"/>
            <a:ext cx="5688632" cy="3777283"/>
          </a:xfrm>
          <a:ln>
            <a:solidFill>
              <a:srgbClr val="FFC000"/>
            </a:solidFill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txBody>
          <a:bodyPr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3810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«Формирование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3810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познавательных способностей детей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3810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посредством их активного участия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3810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в образовательном  процессе»</a:t>
            </a:r>
            <a:endParaRPr lang="ru-RU" sz="2800" b="1" cap="all" dirty="0" smtClean="0">
              <a:ln w="3810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" name="Рисунок 9" descr="1620959611_22-phonoteka_org-p-fon-deti-chitayut-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2185" y="3377490"/>
            <a:ext cx="4061815" cy="367085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Задачи: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Calibri" pitchFamily="34" charset="0"/>
              </a:rPr>
              <a:t>Поддержать детское любопытство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Calibri" pitchFamily="34" charset="0"/>
              </a:rPr>
              <a:t>Развивать интерес к совместному со взрослыми и  самостоятельному познанию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Calibri" pitchFamily="34" charset="0"/>
              </a:rPr>
              <a:t>Развивать целенаправленное восприятие 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Calibri" pitchFamily="34" charset="0"/>
              </a:rPr>
              <a:t>Поощрять самостоятельное обследование окружающих предметов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Calibri" pitchFamily="34" charset="0"/>
              </a:rPr>
              <a:t>Развивать интерес к самостоятельному познанию   объектов окружающего мира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Игровая деятельность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pAp2nyHRK1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3456384" cy="2376264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Рисунок 8" descr="z1LU3kC6KR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077072"/>
            <a:ext cx="3456384" cy="2592288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 descr="DetkivPesochnitse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1556792"/>
            <a:ext cx="3816424" cy="2376264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 descr="IMG_3112.JPG"/>
          <p:cNvPicPr>
            <a:picLocks noChangeAspect="1"/>
          </p:cNvPicPr>
          <p:nvPr/>
        </p:nvPicPr>
        <p:blipFill>
          <a:blip r:embed="rId5" cstate="print"/>
          <a:srcRect l="5468" t="14583" r="11718" b="15625"/>
          <a:stretch>
            <a:fillRect/>
          </a:stretch>
        </p:blipFill>
        <p:spPr>
          <a:xfrm>
            <a:off x="4572000" y="4077072"/>
            <a:ext cx="3456384" cy="2633103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Познавательные элементы в </a:t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Режимных моментах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DSCF18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593" r="14844" b="9375"/>
          <a:stretch>
            <a:fillRect/>
          </a:stretch>
        </p:blipFill>
        <p:spPr>
          <a:xfrm>
            <a:off x="323528" y="1700808"/>
            <a:ext cx="2664296" cy="2664296"/>
          </a:xfrm>
          <a:prstGeom prst="round2Same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U2vNcGjxR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700808"/>
            <a:ext cx="2664296" cy="2664296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Рисунок 5" descr="VggHqkBq8E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005064"/>
            <a:ext cx="2664296" cy="2636912"/>
          </a:xfrm>
          <a:prstGeom prst="round2Same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 descr="фото 005.jpg"/>
          <p:cNvPicPr>
            <a:picLocks noChangeAspect="1"/>
          </p:cNvPicPr>
          <p:nvPr/>
        </p:nvPicPr>
        <p:blipFill>
          <a:blip r:embed="rId5" cstate="print"/>
          <a:srcRect l="10156" t="6250" r="13281" b="4166"/>
          <a:stretch>
            <a:fillRect/>
          </a:stretch>
        </p:blipFill>
        <p:spPr>
          <a:xfrm>
            <a:off x="3275856" y="1700808"/>
            <a:ext cx="2560938" cy="2147130"/>
          </a:xfrm>
          <a:prstGeom prst="round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303</Words>
  <Application>Microsoft Office PowerPoint</Application>
  <PresentationFormat>Экран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МОЯ ПЕДАГОГИЧЕСКАЯ КОНЦЕПЦИЯ</vt:lpstr>
      <vt:lpstr>«Развитие  речи  детей  посредством художественной литературы» </vt:lpstr>
      <vt:lpstr>Слайд 3</vt:lpstr>
      <vt:lpstr>Документы, лежащие в основе разработки стандарта</vt:lpstr>
      <vt:lpstr>развитие речи:</vt:lpstr>
      <vt:lpstr>Цель: </vt:lpstr>
      <vt:lpstr>Задачи:</vt:lpstr>
      <vt:lpstr>Игровая деятельность</vt:lpstr>
      <vt:lpstr>Познавательные элементы в  Режимных моментах</vt:lpstr>
      <vt:lpstr>Образовательная деятельность </vt:lpstr>
      <vt:lpstr>Наблюдения на прогулках</vt:lpstr>
      <vt:lpstr>Детский туризм  </vt:lpstr>
      <vt:lpstr>труд</vt:lpstr>
      <vt:lpstr>Художественно- эстетическое  развитие</vt:lpstr>
      <vt:lpstr>Двигательная активность </vt:lpstr>
      <vt:lpstr>Осуществление социального  партнёрства</vt:lpstr>
      <vt:lpstr>Взаимодействие с родителями  </vt:lpstr>
      <vt:lpstr>Методы и формы работы </vt:lpstr>
      <vt:lpstr>Реализация проектной деятельности </vt:lpstr>
      <vt:lpstr>Поисково- исследовательская деятельность </vt:lpstr>
      <vt:lpstr> Развивающая  предметно- пространственная среда </vt:lpstr>
      <vt:lpstr>Использование ИКТ</vt:lpstr>
      <vt:lpstr>«Надо не погасить почемучек, надо дать им возможность почувствовать себя уверенными людьми» А.Г.Асмолов,  руководитель рабочей группы по разработке ФГОС </vt:lpstr>
      <vt:lpstr>Слайд 24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ПЕДАГОГИЧЕСКАЯ КОНЦЕПЦИЯ</dc:title>
  <dc:creator>Vlad</dc:creator>
  <cp:lastModifiedBy>Vlad</cp:lastModifiedBy>
  <cp:revision>35</cp:revision>
  <dcterms:created xsi:type="dcterms:W3CDTF">2021-11-28T11:36:56Z</dcterms:created>
  <dcterms:modified xsi:type="dcterms:W3CDTF">2022-03-19T17:17:29Z</dcterms:modified>
</cp:coreProperties>
</file>