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7" r:id="rId4"/>
    <p:sldId id="268" r:id="rId5"/>
    <p:sldId id="259" r:id="rId6"/>
    <p:sldId id="257" r:id="rId7"/>
    <p:sldId id="269" r:id="rId8"/>
    <p:sldId id="260" r:id="rId9"/>
    <p:sldId id="272" r:id="rId10"/>
    <p:sldId id="273" r:id="rId11"/>
    <p:sldId id="270" r:id="rId12"/>
    <p:sldId id="261" r:id="rId13"/>
    <p:sldId id="262" r:id="rId14"/>
    <p:sldId id="263" r:id="rId15"/>
    <p:sldId id="264" r:id="rId16"/>
    <p:sldId id="265" r:id="rId17"/>
    <p:sldId id="271" r:id="rId18"/>
    <p:sldId id="275" r:id="rId19"/>
    <p:sldId id="274" r:id="rId20"/>
    <p:sldId id="266" r:id="rId2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800000"/>
    <a:srgbClr val="009900"/>
    <a:srgbClr val="CC00CC"/>
    <a:srgbClr val="FF33CC"/>
    <a:srgbClr val="CCFF99"/>
    <a:srgbClr val="CCFFCC"/>
    <a:srgbClr val="CCECFF"/>
    <a:srgbClr val="A50021"/>
    <a:srgbClr val="33CC33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1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AF511-2F1B-4759-844B-0D3FF8B21CD3}" type="datetimeFigureOut">
              <a:rPr lang="ru-RU"/>
              <a:pPr>
                <a:defRPr/>
              </a:pPr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BB5CC-BF6E-423E-B15D-CE1EDDFDF53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36919-44DD-42FA-8161-63A7A5D8FA2B}" type="datetimeFigureOut">
              <a:rPr lang="ru-RU"/>
              <a:pPr>
                <a:defRPr/>
              </a:pPr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B601B5-435F-4702-AE6D-A93B600D46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64FFED-B2DB-482B-B10A-2520F557FF20}" type="datetimeFigureOut">
              <a:rPr lang="ru-RU"/>
              <a:pPr>
                <a:defRPr/>
              </a:pPr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559BCE-6483-4811-B34C-445CE0CDF2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557C2-CE5B-4054-90DB-398CDDCA1E52}" type="datetimeFigureOut">
              <a:rPr lang="ru-RU"/>
              <a:pPr>
                <a:defRPr/>
              </a:pPr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171CA-A58C-48C1-BFF0-38E5A85C62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222DAB-7BBA-4D03-946B-EA4BBB6D2126}" type="datetimeFigureOut">
              <a:rPr lang="ru-RU"/>
              <a:pPr>
                <a:defRPr/>
              </a:pPr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933975-772D-45C7-BD79-FB0FCE44DF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4B5EB9-2DDE-41AD-AEC0-DC31749426EF}" type="datetimeFigureOut">
              <a:rPr lang="ru-RU"/>
              <a:pPr>
                <a:defRPr/>
              </a:pPr>
              <a:t>10.02.2020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A54EF-E4FB-420D-9D38-317C78356C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AEA83-3ABF-4970-9ECF-DB454E33DE79}" type="datetimeFigureOut">
              <a:rPr lang="ru-RU"/>
              <a:pPr>
                <a:defRPr/>
              </a:pPr>
              <a:t>10.02.2020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8A29F-1BB7-4AAE-B0BB-1CC30188AF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81F36-2327-416C-BB3D-8A7BFBE5B1E2}" type="datetimeFigureOut">
              <a:rPr lang="ru-RU"/>
              <a:pPr>
                <a:defRPr/>
              </a:pPr>
              <a:t>10.02.2020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B44B8-7735-4E15-9E5B-89F66CF43B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2E318D-4BBA-4495-BCA9-CBD4A7E86491}" type="datetimeFigureOut">
              <a:rPr lang="ru-RU"/>
              <a:pPr>
                <a:defRPr/>
              </a:pPr>
              <a:t>10.02.2020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7CA15-2148-41FF-9399-534BF885B8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CC64C-6AC5-4EEF-8951-73DE1C358A53}" type="datetimeFigureOut">
              <a:rPr lang="ru-RU"/>
              <a:pPr>
                <a:defRPr/>
              </a:pPr>
              <a:t>10.02.2020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0A6845-3177-4604-AB73-67D846C801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FB1235-D800-4E33-91FD-C2C376EEBB5E}" type="datetimeFigureOut">
              <a:rPr lang="ru-RU"/>
              <a:pPr>
                <a:defRPr/>
              </a:pPr>
              <a:t>10.02.2020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ABFEF0-7581-4891-A42A-522F248657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D340FAD-5B13-47E0-8E49-3055C09FBA2B}" type="datetimeFigureOut">
              <a:rPr lang="ru-RU"/>
              <a:pPr>
                <a:defRPr/>
              </a:pPr>
              <a:t>10.02.2020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69C73ED-58B0-49F2-9137-D25FECACFC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______Microsoft_Office_PowerPoint3.sldx"/><Relationship Id="rId5" Type="http://schemas.openxmlformats.org/officeDocument/2006/relationships/package" Target="../embeddings/______Microsoft_Office_PowerPoint2.sldx"/><Relationship Id="rId4" Type="http://schemas.openxmlformats.org/officeDocument/2006/relationships/package" Target="../embeddings/______Microsoft_Office_PowerPoint1.sldx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779838" y="549275"/>
            <a:ext cx="5113337" cy="3167063"/>
          </a:xfrm>
        </p:spPr>
        <p:txBody>
          <a:bodyPr/>
          <a:lstStyle/>
          <a:p>
            <a:pPr eaLnBrk="1" hangingPunct="1"/>
            <a:r>
              <a:rPr lang="ru-RU" sz="6000" b="1" smtClean="0">
                <a:solidFill>
                  <a:srgbClr val="0000FF"/>
                </a:solidFill>
                <a:latin typeface="Monotype Corsiva" pitchFamily="66" charset="0"/>
              </a:rPr>
              <a:t>Моя </a:t>
            </a:r>
            <a:br>
              <a:rPr lang="ru-RU" sz="6000" b="1" smtClean="0">
                <a:solidFill>
                  <a:srgbClr val="0000FF"/>
                </a:solidFill>
                <a:latin typeface="Monotype Corsiva" pitchFamily="66" charset="0"/>
              </a:rPr>
            </a:br>
            <a:r>
              <a:rPr lang="ru-RU" sz="6000" b="1" smtClean="0">
                <a:solidFill>
                  <a:srgbClr val="0000FF"/>
                </a:solidFill>
                <a:latin typeface="Monotype Corsiva" pitchFamily="66" charset="0"/>
              </a:rPr>
              <a:t>педагогическая концепция</a:t>
            </a:r>
          </a:p>
        </p:txBody>
      </p:sp>
      <p:pic>
        <p:nvPicPr>
          <p:cNvPr id="5" name="Picture 2" descr="C:\Users\kms\Desktop\марина\IMG_20200130_0936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692696"/>
            <a:ext cx="3384376" cy="44880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4" name="Picture 10" descr="https://avatars.mds.yandex.net/get-pdb/1364974/eaca6337-69b7-448f-8611-c0b87b63daf9/s1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2" y="3789040"/>
            <a:ext cx="216024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6" name="Picture 12" descr="http://4.bp.blogspot.com/-aMoDrrC7M3s/TWZtXWymJxI/AAAAAAAALXs/k66BPHZBMGg/s1600/pe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4293096"/>
            <a:ext cx="1368152" cy="14611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79512" y="5373216"/>
            <a:ext cx="41764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Georgia" pitchFamily="18" charset="0"/>
              </a:rPr>
              <a:t>Баженова </a:t>
            </a:r>
          </a:p>
          <a:p>
            <a:pPr algn="ctr"/>
            <a:r>
              <a:rPr lang="ru-RU" sz="2800" b="1" dirty="0" smtClean="0">
                <a:solidFill>
                  <a:srgbClr val="0000FF"/>
                </a:solidFill>
                <a:latin typeface="Georgia" pitchFamily="18" charset="0"/>
              </a:rPr>
              <a:t>Юлия Сергеевна</a:t>
            </a:r>
            <a:endParaRPr lang="ru-RU" sz="2800" b="1" dirty="0">
              <a:solidFill>
                <a:srgbClr val="0000FF"/>
              </a:solidFill>
              <a:latin typeface="Georgia" pitchFamily="18" charset="0"/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Работа  с детьми в группе проводится в нескольких направлениях:</a:t>
            </a:r>
            <a:endParaRPr lang="ru-RU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79388" y="1341438"/>
            <a:ext cx="8785225" cy="1079450"/>
          </a:xfrm>
        </p:spPr>
        <p:txBody>
          <a:bodyPr/>
          <a:lstStyle/>
          <a:p>
            <a:pPr algn="ctr" eaLnBrk="1" hangingPunct="1">
              <a:buNone/>
            </a:pPr>
            <a:r>
              <a:rPr lang="ru-RU" b="1" dirty="0" smtClean="0">
                <a:solidFill>
                  <a:srgbClr val="0000FF"/>
                </a:solidFill>
                <a:latin typeface="Monotype Corsiva" pitchFamily="66" charset="0"/>
              </a:rPr>
              <a:t>проведение  фольклорных, государственно - гражданских  и международных праздников. </a:t>
            </a:r>
          </a:p>
        </p:txBody>
      </p:sp>
      <p:sp>
        <p:nvSpPr>
          <p:cNvPr id="9220" name="AutoShape 2" descr="http://900igr.net/up/datai/107496/0002-003-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21" name="AutoShape 4" descr="http://900igr.net/up/datai/107496/0002-003-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852936"/>
            <a:ext cx="4283875" cy="2855916"/>
          </a:xfrm>
          <a:prstGeom prst="round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852936"/>
            <a:ext cx="4248472" cy="2832315"/>
          </a:xfrm>
          <a:prstGeom prst="round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0" y="188913"/>
            <a:ext cx="9144000" cy="1470025"/>
          </a:xfrm>
        </p:spPr>
        <p:txBody>
          <a:bodyPr/>
          <a:lstStyle/>
          <a:p>
            <a:r>
              <a:rPr lang="ru-RU" sz="5400" b="1" dirty="0" smtClean="0">
                <a:solidFill>
                  <a:srgbClr val="A50021"/>
                </a:solidFill>
                <a:latin typeface="Monotype Corsiva" pitchFamily="66" charset="0"/>
              </a:rPr>
              <a:t>Условия реализации патриотического воспитания: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39552" y="1844824"/>
            <a:ext cx="4033838" cy="165576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Создание предметно-развивающей среды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859338" y="4941888"/>
            <a:ext cx="4033837" cy="165576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Использование новейших методик и технологий для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решения задач</a:t>
            </a:r>
            <a:endParaRPr lang="ru-RU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628800"/>
            <a:ext cx="2304256" cy="3072340"/>
          </a:xfrm>
          <a:prstGeom prst="round2Diag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7" name="Picture 1" descr="C:\Users\Admin\Pictures\2015-05-08\DSC_02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077072"/>
            <a:ext cx="3856504" cy="2509061"/>
          </a:xfrm>
          <a:prstGeom prst="round2DiagRect">
            <a:avLst/>
          </a:prstGeo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  <p:transition spd="med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8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75856" y="4797152"/>
            <a:ext cx="6011863" cy="1470025"/>
          </a:xfrm>
        </p:spPr>
        <p:txBody>
          <a:bodyPr/>
          <a:lstStyle/>
          <a:p>
            <a:pPr eaLnBrk="1" hangingPunct="1"/>
            <a:r>
              <a:rPr lang="ru-RU" sz="6600" b="1" dirty="0" smtClean="0">
                <a:solidFill>
                  <a:srgbClr val="0000FF"/>
                </a:solidFill>
                <a:latin typeface="Monotype Corsiva" pitchFamily="66" charset="0"/>
              </a:rPr>
              <a:t>Метод проектов</a:t>
            </a:r>
          </a:p>
        </p:txBody>
      </p:sp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4337" name="Object 1"/>
          <p:cNvGraphicFramePr>
            <a:graphicFrameLocks noChangeAspect="1"/>
          </p:cNvGraphicFramePr>
          <p:nvPr/>
        </p:nvGraphicFramePr>
        <p:xfrm>
          <a:off x="6084168" y="1"/>
          <a:ext cx="3059832" cy="4079776"/>
        </p:xfrm>
        <a:graphic>
          <a:graphicData uri="http://schemas.openxmlformats.org/presentationml/2006/ole">
            <p:oleObj spid="_x0000_s14337" name="Слайд" r:id="rId4" imgW="3426544" imgH="4569414" progId="PowerPoint.Slide.12">
              <p:embed/>
            </p:oleObj>
          </a:graphicData>
        </a:graphic>
      </p:graphicFrame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4339" name="Object 3"/>
          <p:cNvGraphicFramePr>
            <a:graphicFrameLocks noChangeAspect="1"/>
          </p:cNvGraphicFramePr>
          <p:nvPr/>
        </p:nvGraphicFramePr>
        <p:xfrm>
          <a:off x="3131840" y="908720"/>
          <a:ext cx="2808312" cy="3744416"/>
        </p:xfrm>
        <a:graphic>
          <a:graphicData uri="http://schemas.openxmlformats.org/presentationml/2006/ole">
            <p:oleObj spid="_x0000_s14339" name="Слайд" r:id="rId5" imgW="3426544" imgH="4569414" progId="PowerPoint.Slide.12">
              <p:embed/>
            </p:oleObj>
          </a:graphicData>
        </a:graphic>
      </p:graphicFrame>
      <p:sp>
        <p:nvSpPr>
          <p:cNvPr id="1434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4341" name="Object 5"/>
          <p:cNvGraphicFramePr>
            <a:graphicFrameLocks noChangeAspect="1"/>
          </p:cNvGraphicFramePr>
          <p:nvPr/>
        </p:nvGraphicFramePr>
        <p:xfrm>
          <a:off x="87474" y="2708920"/>
          <a:ext cx="2808312" cy="3744416"/>
        </p:xfrm>
        <a:graphic>
          <a:graphicData uri="http://schemas.openxmlformats.org/presentationml/2006/ole">
            <p:oleObj spid="_x0000_s14341" name="Слайд" r:id="rId6" imgW="3426544" imgH="4569414" progId="PowerPoint.Slide.12">
              <p:embed/>
            </p:oleObj>
          </a:graphicData>
        </a:graphic>
      </p:graphicFrame>
      <p:pic>
        <p:nvPicPr>
          <p:cNvPr id="14343" name="Picture 7" descr="C:\Users\Admin\Desktop\0445f454d93c4fcc0efc1c70de029529_XL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520" y="332656"/>
            <a:ext cx="2592288" cy="1944216"/>
          </a:xfrm>
          <a:prstGeom prst="round2SameRect">
            <a:avLst/>
          </a:prstGeo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  <p:transition spd="slow">
    <p:diamond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/>
          <a:lstStyle/>
          <a:p>
            <a:pPr eaLnBrk="1" hangingPunct="1"/>
            <a:r>
              <a:rPr lang="ru-RU" sz="6000" b="1" dirty="0" smtClean="0">
                <a:latin typeface="Monotype Corsiva" pitchFamily="66" charset="0"/>
              </a:rPr>
              <a:t>Тематические акции</a:t>
            </a:r>
            <a:endParaRPr lang="ru-RU" sz="6000" dirty="0" smtClean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068960"/>
            <a:ext cx="4032448" cy="3024336"/>
          </a:xfrm>
          <a:prstGeom prst="round2DiagRect">
            <a:avLst>
              <a:gd name="adj1" fmla="val 16667"/>
              <a:gd name="adj2" fmla="val 0"/>
            </a:avLst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980728"/>
            <a:ext cx="4224469" cy="3168352"/>
          </a:xfrm>
          <a:prstGeom prst="round2DiagRect">
            <a:avLst/>
          </a:prstGeom>
          <a:noFill/>
          <a:ln w="38100">
            <a:solidFill>
              <a:srgbClr val="7030A0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716341" y="4653136"/>
            <a:ext cx="422692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Акция </a:t>
            </a:r>
          </a:p>
          <a:p>
            <a:pPr algn="ctr"/>
            <a:r>
              <a:rPr lang="ru-RU" sz="28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« Узнаем наших героев!»</a:t>
            </a:r>
            <a:endParaRPr lang="ru-RU" sz="28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56750" y="1268760"/>
            <a:ext cx="40245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Акция </a:t>
            </a:r>
          </a:p>
          <a:p>
            <a:pPr algn="ctr"/>
            <a:r>
              <a:rPr lang="ru-RU" sz="2800" b="1" dirty="0" smtClean="0">
                <a:solidFill>
                  <a:srgbClr val="009900"/>
                </a:solidFill>
                <a:latin typeface="Times New Roman" pitchFamily="18" charset="0"/>
                <a:cs typeface="Times New Roman" pitchFamily="18" charset="0"/>
              </a:rPr>
              <a:t>« Зажги свечу памяти!»</a:t>
            </a:r>
            <a:endParaRPr lang="ru-RU" sz="2800" b="1" dirty="0">
              <a:solidFill>
                <a:srgbClr val="0099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0" y="5085184"/>
            <a:ext cx="9144000" cy="1772816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48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Внедрение в образовательный процесс новых информационных </a:t>
            </a:r>
            <a:r>
              <a:rPr lang="ru-RU" sz="5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технологий</a:t>
            </a:r>
            <a:endParaRPr lang="ru-RU" sz="54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itchFamily="66" charset="0"/>
              <a:ea typeface="+mj-ea"/>
              <a:cs typeface="+mj-cs"/>
            </a:endParaRPr>
          </a:p>
        </p:txBody>
      </p:sp>
      <p:pic>
        <p:nvPicPr>
          <p:cNvPr id="44033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476672"/>
            <a:ext cx="5976664" cy="4340196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59632" y="404664"/>
            <a:ext cx="6120680" cy="4374486"/>
          </a:xfrm>
          <a:prstGeom prst="rect">
            <a:avLst/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</p:spPr>
      </p:pic>
      <p:pic>
        <p:nvPicPr>
          <p:cNvPr id="44036" name="Picture 4" descr="C:\Users\Admin\Desktop\фото\IMG_17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404664"/>
            <a:ext cx="6192688" cy="4320480"/>
          </a:xfrm>
          <a:prstGeom prst="rect">
            <a:avLst/>
          </a:prstGeom>
          <a:noFill/>
          <a:ln w="57150">
            <a:solidFill>
              <a:srgbClr val="0000FF"/>
            </a:solidFill>
          </a:ln>
        </p:spPr>
      </p:pic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44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0" y="188640"/>
            <a:ext cx="9144000" cy="1065361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6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+mj-ea"/>
                <a:cs typeface="+mj-cs"/>
              </a:rPr>
              <a:t>Игровые технологии</a:t>
            </a:r>
          </a:p>
        </p:txBody>
      </p:sp>
      <p:pic>
        <p:nvPicPr>
          <p:cNvPr id="43009" name="Picture 1" descr="C:\Users\Admin\Desktop\IMG_20191003_0924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96752"/>
            <a:ext cx="3649590" cy="2736304"/>
          </a:xfrm>
          <a:prstGeom prst="snip2Diag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1196752"/>
            <a:ext cx="3816424" cy="2862318"/>
          </a:xfrm>
          <a:prstGeom prst="snip2Diag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3212976"/>
            <a:ext cx="2160240" cy="2880320"/>
          </a:xfrm>
          <a:prstGeom prst="round2Same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395536" y="4437112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Патриотическое воспитание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во время игры- 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80112" y="4293096"/>
            <a:ext cx="302608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мощный механизм работы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воспитанию </a:t>
            </a:r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будущего</a:t>
            </a:r>
          </a:p>
          <a:p>
            <a:pPr algn="ctr"/>
            <a:r>
              <a:rPr lang="ru-RU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гражданина России!</a:t>
            </a:r>
            <a:endParaRPr lang="ru-RU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0" y="0"/>
            <a:ext cx="9144000" cy="1125538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ru-RU" sz="6400" b="1" dirty="0">
                <a:solidFill>
                  <a:srgbClr val="FF33CC"/>
                </a:solidFill>
                <a:latin typeface="Monotype Corsiva" pitchFamily="66" charset="0"/>
              </a:rPr>
              <a:t>Сотрудничество с социумом</a:t>
            </a:r>
            <a:endParaRPr lang="ru-RU" sz="6400" b="1" dirty="0">
              <a:solidFill>
                <a:srgbClr val="FF33CC"/>
              </a:solidFill>
              <a:latin typeface="Monotype Corsiva" pitchFamily="66" charset="0"/>
              <a:ea typeface="+mj-ea"/>
              <a:cs typeface="+mj-cs"/>
            </a:endParaRPr>
          </a:p>
        </p:txBody>
      </p:sp>
      <p:pic>
        <p:nvPicPr>
          <p:cNvPr id="3" name="Picture 3" descr="C:\Users\Admin\Desktop\imageCQ6NWAI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052736"/>
            <a:ext cx="3743883" cy="2807912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</p:pic>
      <p:pic>
        <p:nvPicPr>
          <p:cNvPr id="4" name="Рисунок 3" descr="C:\Users\Admin\Desktop\IMG_20180214_105824.jpg"/>
          <p:cNvPicPr/>
          <p:nvPr/>
        </p:nvPicPr>
        <p:blipFill>
          <a:blip r:embed="rId4" cstate="print"/>
          <a:srcRect l="20513" t="3448"/>
          <a:stretch>
            <a:fillRect/>
          </a:stretch>
        </p:blipFill>
        <p:spPr bwMode="auto">
          <a:xfrm>
            <a:off x="395536" y="4005064"/>
            <a:ext cx="3744416" cy="2592288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4427984" y="836712"/>
            <a:ext cx="266912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Волонтёрская организация </a:t>
            </a:r>
          </a:p>
          <a:p>
            <a:pPr algn="ctr"/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 Горящие сердца»</a:t>
            </a:r>
          </a:p>
          <a:p>
            <a:pPr algn="ctr"/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МБОУ СОШ</a:t>
            </a:r>
          </a:p>
          <a:p>
            <a:pPr algn="ctr"/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им. Героя Советского Союза</a:t>
            </a:r>
          </a:p>
          <a:p>
            <a:pPr algn="ctr"/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А.И. Дёмина с. Варварино </a:t>
            </a:r>
            <a:endParaRPr lang="ru-RU" sz="1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00192" y="5229200"/>
            <a:ext cx="19442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Волонтёры Победы МБОУ СОШ им. Героя России</a:t>
            </a:r>
          </a:p>
          <a:p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Р.А. Китанина</a:t>
            </a:r>
          </a:p>
          <a:p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р.п. Тамала </a:t>
            </a:r>
            <a:endParaRPr lang="ru-RU" sz="1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11960" y="5373216"/>
            <a:ext cx="19309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Детская библиотека</a:t>
            </a:r>
            <a:endParaRPr lang="ru-RU" sz="1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2276872"/>
            <a:ext cx="3528392" cy="2646294"/>
          </a:xfrm>
          <a:prstGeom prst="round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764704"/>
            <a:ext cx="4032448" cy="2688299"/>
          </a:xfrm>
          <a:prstGeom prst="round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-540568" y="0"/>
            <a:ext cx="9684568" cy="692696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ru-RU" sz="40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Monotype Corsiva" pitchFamily="66" charset="0"/>
                <a:ea typeface="+mj-ea"/>
                <a:cs typeface="+mj-cs"/>
              </a:rPr>
              <a:t>        Тесная взаимосвязь с родителями ,семьёй</a:t>
            </a:r>
            <a:endParaRPr lang="ru-RU" sz="4000" b="1" dirty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  <a:latin typeface="Monotype Corsiva" pitchFamily="66" charset="0"/>
              <a:ea typeface="+mj-ea"/>
              <a:cs typeface="+mj-cs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4068" y="1412775"/>
            <a:ext cx="3060340" cy="4080453"/>
          </a:xfrm>
          <a:prstGeom prst="round2DiagRect">
            <a:avLst/>
          </a:prstGeom>
          <a:noFill/>
          <a:ln w="5715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/>
        </p:spPr>
      </p:pic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645024"/>
            <a:ext cx="3960440" cy="2970330"/>
          </a:xfrm>
          <a:prstGeom prst="roundRect">
            <a:avLst/>
          </a:prstGeom>
          <a:noFill/>
          <a:ln w="38100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691680" y="0"/>
            <a:ext cx="55029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Результаты моей работы:</a:t>
            </a:r>
            <a:endParaRPr lang="ru-RU" sz="3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2" name="Picture 2" descr="C:\Users\Admin\Pictures\грамоты юля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908720"/>
            <a:ext cx="1728192" cy="244185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46083" name="Picture 3" descr="C:\Users\Admin\Pictures\грамоты юля\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764704"/>
            <a:ext cx="1944216" cy="2747084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46084" name="Picture 4" descr="C:\Users\Admin\Pictures\грамоты юля\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836712"/>
            <a:ext cx="1872208" cy="26453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46085" name="Picture 5" descr="C:\Users\Admin\Pictures\грамоты юля\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3789040"/>
            <a:ext cx="1991885" cy="281443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46086" name="Picture 6" descr="C:\Users\Admin\Pictures\грамоты юля\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3861048"/>
            <a:ext cx="1944216" cy="2747084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46087" name="Picture 7" descr="C:\Users\Admin\Pictures\грамоты юля\img0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0800000">
            <a:off x="3275856" y="3789040"/>
            <a:ext cx="2016224" cy="2848828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Admin\Pictures\грамоты юля\дети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692696"/>
            <a:ext cx="2030138" cy="2868488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45059" name="Picture 3" descr="C:\Users\Admin\Pictures\грамоты юля\дети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3717032"/>
            <a:ext cx="2070487" cy="29254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45060" name="Picture 4" descr="C:\Users\Admin\Pictures\грамоты юля\дети 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00" y="620688"/>
            <a:ext cx="2033442" cy="287315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45061" name="Picture 5" descr="C:\Users\Admin\Pictures\грамоты юля\дети 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3717032"/>
            <a:ext cx="2088232" cy="295057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  <p:pic>
        <p:nvPicPr>
          <p:cNvPr id="45062" name="Picture 6" descr="C:\Users\Admin\Pictures\грамоты юля\дети 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5856" y="620688"/>
            <a:ext cx="2093303" cy="295773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  <p:pic>
        <p:nvPicPr>
          <p:cNvPr id="45063" name="Picture 7" descr="C:\Users\Admin\Pictures\грамоты юля\дети 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372200" y="3645024"/>
            <a:ext cx="2049442" cy="2895763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691680" y="0"/>
            <a:ext cx="65099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Достижения моих воспитанников</a:t>
            </a:r>
            <a:r>
              <a:rPr lang="ru-RU" b="1" dirty="0" smtClean="0"/>
              <a:t>:</a:t>
            </a:r>
            <a:endParaRPr lang="ru-RU" b="1" dirty="0"/>
          </a:p>
        </p:txBody>
      </p:sp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3024336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>  </a:t>
            </a:r>
            <a:r>
              <a:rPr lang="ru-RU" sz="3600" b="1" dirty="0" smtClean="0">
                <a:solidFill>
                  <a:srgbClr val="FF0000"/>
                </a:solidFill>
                <a:latin typeface="Georgia" pitchFamily="18" charset="0"/>
              </a:rPr>
              <a:t>Тема: </a:t>
            </a:r>
            <a: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Georgia" pitchFamily="18" charset="0"/>
              </a:rPr>
            </a:br>
            <a:r>
              <a:rPr lang="ru-RU" sz="3600" b="1" dirty="0" smtClean="0">
                <a:solidFill>
                  <a:srgbClr val="FF0000"/>
                </a:solidFill>
                <a:latin typeface="Georgia" pitchFamily="18" charset="0"/>
              </a:rPr>
              <a:t>«Патриотическое воспитание дошкольников в современных условиях»</a:t>
            </a:r>
          </a:p>
        </p:txBody>
      </p:sp>
      <p:pic>
        <p:nvPicPr>
          <p:cNvPr id="1026" name="Picture 2" descr="D:\к концепции\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2987952"/>
            <a:ext cx="5682208" cy="3196242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>
          <a:xfrm>
            <a:off x="971550" y="1844675"/>
            <a:ext cx="7416800" cy="2376488"/>
          </a:xfrm>
        </p:spPr>
        <p:txBody>
          <a:bodyPr/>
          <a:lstStyle/>
          <a:p>
            <a:pPr eaLnBrk="1" hangingPunct="1"/>
            <a:r>
              <a:rPr lang="ru-RU" sz="8800" b="1" u="sng" smtClean="0">
                <a:solidFill>
                  <a:srgbClr val="FF0000"/>
                </a:solidFill>
                <a:latin typeface="Monotype Corsiva" pitchFamily="66" charset="0"/>
              </a:rPr>
              <a:t>Спасибо за внимание!</a:t>
            </a:r>
          </a:p>
        </p:txBody>
      </p:sp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52" name="Picture 12" descr="https://atlasnews.ru/wp-content/uploads/2018/02/kak-ne-navredit-rebenku-prosmotrom-televizora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412776"/>
            <a:ext cx="2807945" cy="18253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413"/>
          </a:xfrm>
        </p:spPr>
        <p:txBody>
          <a:bodyPr/>
          <a:lstStyle/>
          <a:p>
            <a:pPr eaLnBrk="1" hangingPunct="1"/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В нашу современную жизнь стремительно ворвалась западная культура: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8313" y="3213100"/>
            <a:ext cx="2016125" cy="749300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sz="4400" b="1" dirty="0" smtClean="0">
                <a:solidFill>
                  <a:srgbClr val="A50021"/>
                </a:solidFill>
                <a:latin typeface="Monotype Corsiva" pitchFamily="66" charset="0"/>
              </a:rPr>
              <a:t>игрушки</a:t>
            </a:r>
          </a:p>
        </p:txBody>
      </p:sp>
      <p:pic>
        <p:nvPicPr>
          <p:cNvPr id="35846" name="Picture 6" descr="https://avatars.mds.yandex.net/get-pdb/1383054/87851435-9433-4899-8daf-2c711098db6a/s1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2564904"/>
            <a:ext cx="2592288" cy="1944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Содержимое 2"/>
          <p:cNvSpPr txBox="1">
            <a:spLocks/>
          </p:cNvSpPr>
          <p:nvPr/>
        </p:nvSpPr>
        <p:spPr bwMode="auto">
          <a:xfrm>
            <a:off x="3492500" y="4437063"/>
            <a:ext cx="201612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4400" b="1" dirty="0">
                <a:solidFill>
                  <a:srgbClr val="A50021"/>
                </a:solidFill>
                <a:latin typeface="Monotype Corsiva" pitchFamily="66" charset="0"/>
                <a:cs typeface="+mn-cs"/>
              </a:rPr>
              <a:t>книги</a:t>
            </a:r>
          </a:p>
        </p:txBody>
      </p:sp>
      <p:sp>
        <p:nvSpPr>
          <p:cNvPr id="10" name="Содержимое 2"/>
          <p:cNvSpPr txBox="1">
            <a:spLocks/>
          </p:cNvSpPr>
          <p:nvPr/>
        </p:nvSpPr>
        <p:spPr bwMode="auto">
          <a:xfrm>
            <a:off x="6443663" y="5949950"/>
            <a:ext cx="2016125" cy="74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4400" b="1" dirty="0">
                <a:solidFill>
                  <a:srgbClr val="A50021"/>
                </a:solidFill>
                <a:latin typeface="Monotype Corsiva" pitchFamily="66" charset="0"/>
                <a:cs typeface="+mn-cs"/>
              </a:rPr>
              <a:t>музыка</a:t>
            </a:r>
          </a:p>
        </p:txBody>
      </p:sp>
      <p:sp>
        <p:nvSpPr>
          <p:cNvPr id="11" name="Содержимое 2"/>
          <p:cNvSpPr txBox="1">
            <a:spLocks/>
          </p:cNvSpPr>
          <p:nvPr/>
        </p:nvSpPr>
        <p:spPr bwMode="auto">
          <a:xfrm>
            <a:off x="6588125" y="3141663"/>
            <a:ext cx="2016125" cy="747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4400" b="1" dirty="0">
                <a:solidFill>
                  <a:srgbClr val="A50021"/>
                </a:solidFill>
                <a:latin typeface="Monotype Corsiva" pitchFamily="66" charset="0"/>
                <a:cs typeface="+mn-cs"/>
              </a:rPr>
              <a:t>фильмы</a:t>
            </a:r>
          </a:p>
        </p:txBody>
      </p:sp>
      <p:sp>
        <p:nvSpPr>
          <p:cNvPr id="12" name="Содержимое 2"/>
          <p:cNvSpPr txBox="1">
            <a:spLocks/>
          </p:cNvSpPr>
          <p:nvPr/>
        </p:nvSpPr>
        <p:spPr bwMode="auto">
          <a:xfrm>
            <a:off x="0" y="5876925"/>
            <a:ext cx="3851275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Arial" charset="0"/>
              <a:buNone/>
              <a:defRPr/>
            </a:pPr>
            <a:r>
              <a:rPr lang="ru-RU" sz="4400" b="1" dirty="0">
                <a:solidFill>
                  <a:srgbClr val="A50021"/>
                </a:solidFill>
                <a:latin typeface="Monotype Corsiva" pitchFamily="66" charset="0"/>
                <a:cs typeface="+mn-cs"/>
              </a:rPr>
              <a:t>мультипликация</a:t>
            </a:r>
          </a:p>
        </p:txBody>
      </p:sp>
      <p:sp>
        <p:nvSpPr>
          <p:cNvPr id="4106" name="AutoShape 8" descr="https://whatsism.com/uploads/posts/2019-03/1553126307_muzycirovanie.jpg"/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4111" name="Picture 15" descr="https://im0-tub-ru.yandex.net/i?id=0b8ced89b94d80cc860588a40d9a9173-l&amp;n=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412776"/>
            <a:ext cx="2160240" cy="1800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C:\Users\Admin\Desktop\11065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4293096"/>
            <a:ext cx="2526189" cy="1684126"/>
          </a:xfrm>
          <a:prstGeom prst="round2DiagRect">
            <a:avLst/>
          </a:prstGeom>
          <a:noFill/>
          <a:ln w="76200">
            <a:solidFill>
              <a:srgbClr val="CCFF99"/>
            </a:solidFill>
          </a:ln>
        </p:spPr>
      </p:pic>
      <p:pic>
        <p:nvPicPr>
          <p:cNvPr id="2051" name="Picture 3" descr="C:\Users\Admin\Desktop\DY9MWXzXUAAKBkp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84168" y="4149080"/>
            <a:ext cx="2875756" cy="1914508"/>
          </a:xfrm>
          <a:prstGeom prst="round2DiagRect">
            <a:avLst/>
          </a:prstGeom>
          <a:noFill/>
          <a:ln w="76200">
            <a:solidFill>
              <a:srgbClr val="CCFF99"/>
            </a:solidFill>
          </a:ln>
        </p:spPr>
      </p:pic>
      <p:pic>
        <p:nvPicPr>
          <p:cNvPr id="2052" name="Picture 4" descr="C:\Users\Admin\Desktop\1018875537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1290256">
            <a:off x="3777898" y="3810709"/>
            <a:ext cx="566260" cy="75056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split dir="in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611188" y="404813"/>
            <a:ext cx="2447925" cy="1295400"/>
          </a:xfrm>
          <a:prstGeom prst="ellipse">
            <a:avLst/>
          </a:prstGeom>
          <a:ln>
            <a:solidFill>
              <a:srgbClr val="33CC33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Не умеют общаться</a:t>
            </a:r>
          </a:p>
        </p:txBody>
      </p:sp>
      <p:sp>
        <p:nvSpPr>
          <p:cNvPr id="5" name="Овал 4"/>
          <p:cNvSpPr/>
          <p:nvPr/>
        </p:nvSpPr>
        <p:spPr>
          <a:xfrm>
            <a:off x="2916238" y="1412776"/>
            <a:ext cx="3168650" cy="1368152"/>
          </a:xfrm>
          <a:prstGeom prst="ellipse">
            <a:avLst/>
          </a:prstGeom>
          <a:ln>
            <a:solidFill>
              <a:srgbClr val="33CC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Родители мало уделяют внимания  патриотическому воспитанию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156176" y="404664"/>
            <a:ext cx="2447925" cy="1368425"/>
          </a:xfrm>
          <a:prstGeom prst="ellipse">
            <a:avLst/>
          </a:prstGeom>
          <a:ln>
            <a:solidFill>
              <a:srgbClr val="33CC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Мало знают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историю,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традиции семьи</a:t>
            </a:r>
          </a:p>
        </p:txBody>
      </p:sp>
      <p:cxnSp>
        <p:nvCxnSpPr>
          <p:cNvPr id="11" name="Прямая со стрелкой 10"/>
          <p:cNvCxnSpPr>
            <a:stCxn id="5" idx="4"/>
          </p:cNvCxnSpPr>
          <p:nvPr/>
        </p:nvCxnSpPr>
        <p:spPr>
          <a:xfrm>
            <a:off x="4500563" y="2780928"/>
            <a:ext cx="0" cy="1368797"/>
          </a:xfrm>
          <a:prstGeom prst="straightConnector1">
            <a:avLst/>
          </a:prstGeom>
          <a:ln w="28575">
            <a:solidFill>
              <a:srgbClr val="33CC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1763713" y="1700213"/>
            <a:ext cx="0" cy="2520950"/>
          </a:xfrm>
          <a:prstGeom prst="straightConnector1">
            <a:avLst/>
          </a:prstGeom>
          <a:ln w="28575">
            <a:solidFill>
              <a:srgbClr val="33CC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Овал 6"/>
          <p:cNvSpPr/>
          <p:nvPr/>
        </p:nvSpPr>
        <p:spPr>
          <a:xfrm>
            <a:off x="539750" y="2636838"/>
            <a:ext cx="2447925" cy="1223962"/>
          </a:xfrm>
          <a:prstGeom prst="ellipse">
            <a:avLst/>
          </a:prstGeom>
          <a:ln>
            <a:solidFill>
              <a:srgbClr val="33CC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Зависят 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 гаджетов</a:t>
            </a:r>
          </a:p>
        </p:txBody>
      </p:sp>
      <p:cxnSp>
        <p:nvCxnSpPr>
          <p:cNvPr id="15" name="Прямая со стрелкой 14"/>
          <p:cNvCxnSpPr/>
          <p:nvPr/>
        </p:nvCxnSpPr>
        <p:spPr>
          <a:xfrm>
            <a:off x="7308850" y="1773238"/>
            <a:ext cx="0" cy="2519362"/>
          </a:xfrm>
          <a:prstGeom prst="straightConnector1">
            <a:avLst/>
          </a:prstGeom>
          <a:ln w="28575">
            <a:solidFill>
              <a:srgbClr val="33CC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вал 2"/>
          <p:cNvSpPr/>
          <p:nvPr/>
        </p:nvSpPr>
        <p:spPr>
          <a:xfrm>
            <a:off x="6084888" y="2636838"/>
            <a:ext cx="2447925" cy="1223962"/>
          </a:xfrm>
          <a:prstGeom prst="ellipse">
            <a:avLst/>
          </a:prstGeom>
          <a:ln>
            <a:solidFill>
              <a:srgbClr val="33CC3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Равнодушны к друзьям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627784" y="1"/>
            <a:ext cx="3960440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Современные дети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179388" y="274638"/>
            <a:ext cx="8785225" cy="4306887"/>
          </a:xfrm>
        </p:spPr>
        <p:txBody>
          <a:bodyPr/>
          <a:lstStyle/>
          <a:p>
            <a:pPr eaLnBrk="1" hangingPunct="1"/>
            <a:r>
              <a:rPr lang="ru-RU" sz="4800" b="1" u="sng" smtClean="0">
                <a:solidFill>
                  <a:srgbClr val="FF0000"/>
                </a:solidFill>
                <a:latin typeface="Monotype Corsiva" pitchFamily="66" charset="0"/>
              </a:rPr>
              <a:t>Цель патриотического воспитания детей дошкольного возраста </a:t>
            </a:r>
            <a:r>
              <a:rPr lang="ru-RU" sz="4800" b="1" smtClean="0">
                <a:solidFill>
                  <a:srgbClr val="FF0000"/>
                </a:solidFill>
                <a:latin typeface="Monotype Corsiva" pitchFamily="66" charset="0"/>
              </a:rPr>
              <a:t>– привить любовь к Отечеству, гордость за его культуру.</a:t>
            </a:r>
            <a:br>
              <a:rPr lang="ru-RU" sz="4800" b="1" smtClean="0">
                <a:solidFill>
                  <a:srgbClr val="FF0000"/>
                </a:solidFill>
                <a:latin typeface="Monotype Corsiva" pitchFamily="66" charset="0"/>
              </a:rPr>
            </a:br>
            <a:endParaRPr lang="ru-RU" sz="4800" b="1" smtClean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slow">
    <p:plu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8072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6600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Задачи: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79388" y="981075"/>
            <a:ext cx="8785225" cy="5876925"/>
          </a:xfrm>
        </p:spPr>
        <p:txBody>
          <a:bodyPr rtlCol="0">
            <a:normAutofit fontScale="8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300" b="1" dirty="0" smtClean="0">
                <a:solidFill>
                  <a:srgbClr val="A50021"/>
                </a:solidFill>
                <a:latin typeface="Monotype Corsiva" pitchFamily="66" charset="0"/>
              </a:rPr>
              <a:t>формирование бережного отношения к природе и всему живому;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300" b="1" dirty="0" smtClean="0">
                <a:solidFill>
                  <a:srgbClr val="A50021"/>
                </a:solidFill>
                <a:latin typeface="Monotype Corsiva" pitchFamily="66" charset="0"/>
              </a:rPr>
              <a:t>формирование толерантности, чувства уважения к другим народам, их традициям;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300" b="1" dirty="0" smtClean="0">
                <a:solidFill>
                  <a:srgbClr val="A50021"/>
                </a:solidFill>
                <a:latin typeface="Monotype Corsiva" pitchFamily="66" charset="0"/>
              </a:rPr>
              <a:t>формирование элементарных знаний о правах человека;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300" b="1" dirty="0" smtClean="0">
                <a:solidFill>
                  <a:srgbClr val="A50021"/>
                </a:solidFill>
                <a:latin typeface="Monotype Corsiva" pitchFamily="66" charset="0"/>
              </a:rPr>
              <a:t>развитие гордости за достижения своей страны;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300" b="1" dirty="0" smtClean="0">
                <a:solidFill>
                  <a:srgbClr val="A50021"/>
                </a:solidFill>
                <a:latin typeface="Monotype Corsiva" pitchFamily="66" charset="0"/>
              </a:rPr>
              <a:t>развитие интереса к русским традициям и промыслам;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300" b="1" dirty="0" smtClean="0">
                <a:solidFill>
                  <a:srgbClr val="A50021"/>
                </a:solidFill>
                <a:latin typeface="Monotype Corsiva" pitchFamily="66" charset="0"/>
              </a:rPr>
              <a:t>расширение представлений о городах России;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300" b="1" dirty="0" smtClean="0">
                <a:solidFill>
                  <a:srgbClr val="A50021"/>
                </a:solidFill>
                <a:latin typeface="Monotype Corsiva" pitchFamily="66" charset="0"/>
              </a:rPr>
              <a:t>знакомство детей с символами государства;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300" b="1" dirty="0" smtClean="0">
                <a:solidFill>
                  <a:srgbClr val="A50021"/>
                </a:solidFill>
                <a:latin typeface="Monotype Corsiva" pitchFamily="66" charset="0"/>
              </a:rPr>
              <a:t>развитие чувства ответственности и гордости за достижения страны;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300" b="1" dirty="0" smtClean="0">
                <a:solidFill>
                  <a:srgbClr val="A50021"/>
                </a:solidFill>
                <a:latin typeface="Monotype Corsiva" pitchFamily="66" charset="0"/>
              </a:rPr>
              <a:t>воспитание у ребенка любви и привязанности к своей семье, дому, детскому саду, улице, городу;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3300" b="1" dirty="0" smtClean="0">
                <a:solidFill>
                  <a:srgbClr val="A50021"/>
                </a:solidFill>
                <a:latin typeface="Monotype Corsiva" pitchFamily="66" charset="0"/>
              </a:rPr>
              <a:t>воспитание уважения к труду.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b="1" dirty="0" smtClean="0">
              <a:solidFill>
                <a:srgbClr val="A50021"/>
              </a:solidFill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нутый угол 11"/>
          <p:cNvSpPr/>
          <p:nvPr/>
        </p:nvSpPr>
        <p:spPr>
          <a:xfrm>
            <a:off x="395288" y="549275"/>
            <a:ext cx="4608512" cy="4679950"/>
          </a:xfrm>
          <a:prstGeom prst="foldedCorner">
            <a:avLst>
              <a:gd name="adj" fmla="val 25575"/>
            </a:avLst>
          </a:prstGeom>
          <a:solidFill>
            <a:srgbClr val="CCFF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Статья 3 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Федерального закона </a:t>
            </a:r>
          </a:p>
          <a:p>
            <a:pPr algn="ctr">
              <a:defRPr/>
            </a:pPr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«Об образовании в РФ»</a:t>
            </a:r>
          </a:p>
          <a:p>
            <a:pPr algn="ctr">
              <a:defRPr/>
            </a:pP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dirty="0"/>
          </a:p>
        </p:txBody>
      </p:sp>
      <p:pic>
        <p:nvPicPr>
          <p:cNvPr id="37892" name="Picture 4" descr="https://pbs.twimg.com/media/Ds3FvZeX4AA9Gs7.jpg:lar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725" y="404813"/>
            <a:ext cx="3563938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611188" y="3141663"/>
          <a:ext cx="4320480" cy="11690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41782"/>
                <a:gridCol w="2678698"/>
              </a:tblGrid>
              <a:tr h="468052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патриотизм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latin typeface="Times New Roman" pitchFamily="18" charset="0"/>
                          <a:cs typeface="Times New Roman" pitchFamily="18" charset="0"/>
                        </a:rPr>
                        <a:t>гражданственность</a:t>
                      </a:r>
                      <a:endParaRPr lang="ru-RU" sz="2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68052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b="1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ПРИНЦИП ГОСУДАРСТВЕННОЙ</a:t>
                      </a:r>
                      <a:r>
                        <a:rPr lang="ru-RU" sz="2000" b="1" baseline="0" dirty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ПОЛИТИКИ</a:t>
                      </a:r>
                      <a:endParaRPr lang="ru-RU" sz="20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5" name="Загнутый угол 14"/>
          <p:cNvSpPr/>
          <p:nvPr/>
        </p:nvSpPr>
        <p:spPr>
          <a:xfrm>
            <a:off x="395536" y="548680"/>
            <a:ext cx="4608512" cy="4679950"/>
          </a:xfrm>
          <a:prstGeom prst="foldedCorner">
            <a:avLst>
              <a:gd name="adj" fmla="val 24976"/>
            </a:avLst>
          </a:prstGeom>
          <a:solidFill>
            <a:srgbClr val="CCFFC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Национальная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доктрина образования РФ до 2025 г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.: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8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Цели </a:t>
            </a:r>
            <a:r>
              <a:rPr lang="ru-RU" sz="28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800" b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 образования-</a:t>
            </a:r>
            <a:endParaRPr lang="ru-RU" sz="2800" b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воспитание патриотов </a:t>
            </a:r>
            <a:r>
              <a:rPr lang="ru-RU" sz="28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России, граждан правового, демократического государства, уважающих права личности.</a:t>
            </a:r>
            <a:endParaRPr lang="ru-RU" sz="2800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dirty="0"/>
          </a:p>
        </p:txBody>
      </p:sp>
      <p:sp>
        <p:nvSpPr>
          <p:cNvPr id="16" name="Загнутый угол 15"/>
          <p:cNvSpPr/>
          <p:nvPr/>
        </p:nvSpPr>
        <p:spPr>
          <a:xfrm>
            <a:off x="395536" y="548680"/>
            <a:ext cx="4608512" cy="4680520"/>
          </a:xfrm>
          <a:prstGeom prst="foldedCorner">
            <a:avLst>
              <a:gd name="adj" fmla="val 25407"/>
            </a:avLst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Концепция духовно-нравственного развития и воспитания личности гражданина России:</a:t>
            </a:r>
          </a:p>
          <a:p>
            <a:pPr algn="ctr">
              <a:defRPr/>
            </a:pPr>
            <a:r>
              <a:rPr lang="ru-RU" sz="2400" b="1" i="1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задача в сфере образования-</a:t>
            </a:r>
            <a:endParaRPr lang="ru-RU" sz="2400" b="1" i="1" u="sng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-укрепление веры в Россию;</a:t>
            </a:r>
          </a:p>
          <a:p>
            <a:pPr>
              <a:defRPr/>
            </a:pPr>
            <a:r>
              <a:rPr lang="ru-RU" sz="28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-личная ответственность за Отечество.</a:t>
            </a:r>
          </a:p>
          <a:p>
            <a:pPr>
              <a:defRPr/>
            </a:pPr>
            <a:endParaRPr lang="ru-RU" i="1" dirty="0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17" name="Загнутый угол 16"/>
          <p:cNvSpPr/>
          <p:nvPr/>
        </p:nvSpPr>
        <p:spPr>
          <a:xfrm>
            <a:off x="395536" y="548680"/>
            <a:ext cx="4608512" cy="4679950"/>
          </a:xfrm>
          <a:prstGeom prst="foldedCorner">
            <a:avLst>
              <a:gd name="adj" fmla="val 25406"/>
            </a:avLst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Федеральный  </a:t>
            </a: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государственный образовательный стандарт</a:t>
            </a:r>
          </a:p>
          <a:p>
            <a:pPr algn="ctr">
              <a:defRPr/>
            </a:pPr>
            <a:endParaRPr lang="ru-RU" sz="1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Цели:</a:t>
            </a:r>
          </a:p>
          <a:p>
            <a:pPr algn="ctr">
              <a:buFont typeface="Wingdings" pitchFamily="2" charset="2"/>
              <a:buChar char="ü"/>
              <a:defRPr/>
            </a:pP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формирование культуры личности;</a:t>
            </a:r>
          </a:p>
          <a:p>
            <a:pPr algn="ctr">
              <a:buFont typeface="Wingdings" pitchFamily="2" charset="2"/>
              <a:buChar char="ü"/>
              <a:defRPr/>
            </a:pPr>
            <a:r>
              <a:rPr lang="ru-RU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их личностных качеств</a:t>
            </a:r>
            <a:r>
              <a:rPr lang="ru-RU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>
              <a:buFont typeface="Wingdings" pitchFamily="2" charset="2"/>
              <a:buChar char="ü"/>
              <a:defRPr/>
            </a:pPr>
            <a:r>
              <a:rPr lang="ru-RU" sz="2400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уважительное отношение к своей семье, Родине.</a:t>
            </a:r>
            <a:endParaRPr lang="ru-RU" sz="1600" i="1" dirty="0">
              <a:solidFill>
                <a:schemeClr val="tx1"/>
              </a:solidFill>
            </a:endParaRPr>
          </a:p>
        </p:txBody>
      </p:sp>
      <p:sp>
        <p:nvSpPr>
          <p:cNvPr id="18" name="Загнутый угол 17"/>
          <p:cNvSpPr/>
          <p:nvPr/>
        </p:nvSpPr>
        <p:spPr>
          <a:xfrm>
            <a:off x="395536" y="548680"/>
            <a:ext cx="4608512" cy="4679950"/>
          </a:xfrm>
          <a:prstGeom prst="foldedCorner">
            <a:avLst/>
          </a:prstGeom>
          <a:solidFill>
            <a:srgbClr val="CCFF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Патриотическое воспитание граждан Российской Федерации -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это залог того, что наши дети вырастут любящими свою Родину, достойными гражданами своей страны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07950" y="5445125"/>
            <a:ext cx="885666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i="1" dirty="0">
                <a:solidFill>
                  <a:srgbClr val="FF0000"/>
                </a:solidFill>
              </a:rPr>
              <a:t>«Патриотизм – прочный фундамент будущего России»</a:t>
            </a: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6300192" y="6093296"/>
            <a:ext cx="2505075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 i="1">
                <a:solidFill>
                  <a:srgbClr val="FF0000"/>
                </a:solidFill>
              </a:rPr>
              <a:t>В.В. Путин</a:t>
            </a:r>
            <a:endParaRPr lang="ru-RU" sz="32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6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8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0"/>
                            </p:stCondLst>
                            <p:childTnLst>
                              <p:par>
                                <p:cTn id="2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4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  <p:bldP spid="17" grpId="0" animBg="1"/>
      <p:bldP spid="18" grpId="0" animBg="1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Работа  с детьми в группе проводится в нескольких направлениях:</a:t>
            </a:r>
            <a:endParaRPr lang="ru-RU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79388" y="1341438"/>
            <a:ext cx="8785225" cy="1079450"/>
          </a:xfrm>
        </p:spPr>
        <p:txBody>
          <a:bodyPr/>
          <a:lstStyle/>
          <a:p>
            <a:pPr algn="ctr" eaLnBrk="1" hangingPunct="1">
              <a:buNone/>
            </a:pPr>
            <a:r>
              <a:rPr lang="ru-RU" b="1" dirty="0" smtClean="0">
                <a:solidFill>
                  <a:srgbClr val="0000FF"/>
                </a:solidFill>
                <a:latin typeface="Monotype Corsiva" pitchFamily="66" charset="0"/>
              </a:rPr>
              <a:t>формирование представлений детей об окружающем мире и восхищение им</a:t>
            </a:r>
          </a:p>
        </p:txBody>
      </p:sp>
      <p:sp>
        <p:nvSpPr>
          <p:cNvPr id="9220" name="AutoShape 2" descr="http://900igr.net/up/datai/107496/0002-003-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21" name="AutoShape 4" descr="http://900igr.net/up/datai/107496/0002-003-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5656" y="2564904"/>
            <a:ext cx="4241070" cy="3168351"/>
          </a:xfrm>
          <a:prstGeom prst="round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564903"/>
            <a:ext cx="4176464" cy="3130239"/>
          </a:xfrm>
          <a:prstGeom prst="round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6876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latin typeface="Monotype Corsiva" pitchFamily="66" charset="0"/>
              </a:rPr>
              <a:t>Работа  с детьми в группе проводится в нескольких направлениях:</a:t>
            </a:r>
            <a:endParaRPr lang="ru-RU" dirty="0" smtClean="0">
              <a:ln>
                <a:solidFill>
                  <a:sysClr val="windowText" lastClr="00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79388" y="1341438"/>
            <a:ext cx="8785225" cy="1727522"/>
          </a:xfrm>
        </p:spPr>
        <p:txBody>
          <a:bodyPr/>
          <a:lstStyle/>
          <a:p>
            <a:pPr eaLnBrk="1" hangingPunct="1">
              <a:buNone/>
            </a:pPr>
            <a:r>
              <a:rPr lang="ru-RU" b="1" dirty="0" smtClean="0">
                <a:solidFill>
                  <a:srgbClr val="C00000"/>
                </a:solidFill>
                <a:latin typeface="Monotype Corsiva" pitchFamily="66" charset="0"/>
              </a:rPr>
              <a:t>   </a:t>
            </a:r>
            <a:r>
              <a:rPr lang="ru-RU" sz="2400" b="1" dirty="0" smtClean="0">
                <a:solidFill>
                  <a:srgbClr val="0000FF"/>
                </a:solidFill>
                <a:latin typeface="Monotype Corsiva" pitchFamily="66" charset="0"/>
              </a:rPr>
              <a:t>создание условий, чтобы полученные представления, свои чувства по поводу увиденного и услышанного дети отражали в разнообразных видах детской деятельности: играх, изготовлении поделок, аппликации, лепке, рисовании.</a:t>
            </a:r>
          </a:p>
        </p:txBody>
      </p:sp>
      <p:sp>
        <p:nvSpPr>
          <p:cNvPr id="9220" name="AutoShape 2" descr="http://900igr.net/up/datai/107496/0002-003-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9221" name="AutoShape 4" descr="http://900igr.net/up/datai/107496/0002-003-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140968"/>
            <a:ext cx="4153353" cy="3024336"/>
          </a:xfrm>
          <a:prstGeom prst="round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140968"/>
            <a:ext cx="4104456" cy="3078283"/>
          </a:xfrm>
          <a:prstGeom prst="round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1213</TotalTime>
  <Words>446</Words>
  <Application>Microsoft Office PowerPoint</Application>
  <PresentationFormat>Экран (4:3)</PresentationFormat>
  <Paragraphs>93</Paragraphs>
  <Slides>20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Тема Office</vt:lpstr>
      <vt:lpstr>Слайд</vt:lpstr>
      <vt:lpstr>Моя  педагогическая концепция</vt:lpstr>
      <vt:lpstr>  Тема:  «Патриотическое воспитание дошкольников в современных условиях»</vt:lpstr>
      <vt:lpstr>В нашу современную жизнь стремительно ворвалась западная культура:</vt:lpstr>
      <vt:lpstr>Слайд 4</vt:lpstr>
      <vt:lpstr>Цель патриотического воспитания детей дошкольного возраста – привить любовь к Отечеству, гордость за его культуру. </vt:lpstr>
      <vt:lpstr>Задачи:</vt:lpstr>
      <vt:lpstr>Слайд 7</vt:lpstr>
      <vt:lpstr>Работа  с детьми в группе проводится в нескольких направлениях:</vt:lpstr>
      <vt:lpstr>Работа  с детьми в группе проводится в нескольких направлениях:</vt:lpstr>
      <vt:lpstr>Работа  с детьми в группе проводится в нескольких направлениях:</vt:lpstr>
      <vt:lpstr>Условия реализации патриотического воспитания:</vt:lpstr>
      <vt:lpstr>Метод проектов</vt:lpstr>
      <vt:lpstr>Тематические акции</vt:lpstr>
      <vt:lpstr>Слайд 14</vt:lpstr>
      <vt:lpstr>Слайд 15</vt:lpstr>
      <vt:lpstr>Слайд 16</vt:lpstr>
      <vt:lpstr>Слайд 17</vt:lpstr>
      <vt:lpstr>Слайд 18</vt:lpstr>
      <vt:lpstr>Слайд 19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Моя  педагогическая концепция</dc:title>
  <dc:creator>kms</dc:creator>
  <cp:lastModifiedBy>Баженова </cp:lastModifiedBy>
  <cp:revision>88</cp:revision>
  <dcterms:created xsi:type="dcterms:W3CDTF">2020-01-31T11:12:04Z</dcterms:created>
  <dcterms:modified xsi:type="dcterms:W3CDTF">2020-02-10T16:52:32Z</dcterms:modified>
</cp:coreProperties>
</file>